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69" r:id="rId1"/>
  </p:sldMasterIdLst>
  <p:notesMasterIdLst>
    <p:notesMasterId r:id="rId22"/>
  </p:notesMasterIdLst>
  <p:sldIdLst>
    <p:sldId id="256" r:id="rId2"/>
    <p:sldId id="257" r:id="rId3"/>
    <p:sldId id="268" r:id="rId4"/>
    <p:sldId id="262" r:id="rId5"/>
    <p:sldId id="286" r:id="rId6"/>
    <p:sldId id="263" r:id="rId7"/>
    <p:sldId id="267" r:id="rId8"/>
    <p:sldId id="273" r:id="rId9"/>
    <p:sldId id="277" r:id="rId10"/>
    <p:sldId id="274" r:id="rId11"/>
    <p:sldId id="276" r:id="rId12"/>
    <p:sldId id="275" r:id="rId13"/>
    <p:sldId id="278" r:id="rId14"/>
    <p:sldId id="264" r:id="rId15"/>
    <p:sldId id="282" r:id="rId16"/>
    <p:sldId id="272" r:id="rId17"/>
    <p:sldId id="279" r:id="rId18"/>
    <p:sldId id="265" r:id="rId19"/>
    <p:sldId id="280" r:id="rId20"/>
    <p:sldId id="28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2048" autoAdjust="0"/>
  </p:normalViewPr>
  <p:slideViewPr>
    <p:cSldViewPr snapToGrid="0">
      <p:cViewPr varScale="1">
        <p:scale>
          <a:sx n="120" d="100"/>
          <a:sy n="120" d="100"/>
        </p:scale>
        <p:origin x="-223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693A6-B370-4907-B97F-05D1869DC02C}" type="datetimeFigureOut">
              <a:rPr lang="en-US" smtClean="0"/>
              <a:t>10/15/15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43DC1-4C4B-4709-9CD0-73BFD6BCDE4A}" type="slidenum">
              <a:rPr lang="en-US" smtClean="0"/>
              <a:t>‹#›</a:t>
            </a:fld>
            <a:endParaRPr lang="en-US"/>
          </a:p>
        </p:txBody>
      </p:sp>
    </p:spTree>
    <p:extLst>
      <p:ext uri="{BB962C8B-B14F-4D97-AF65-F5344CB8AC3E}">
        <p14:creationId xmlns:p14="http://schemas.microsoft.com/office/powerpoint/2010/main" val="280786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Thank you all for sticking around for my presentation.  I know these are long days but I promise not to bore you. My name is Holly Clark.  I am a staff engineer at Applied Physical Sciences Corporation and I am also pursuing my masters degree in ocean engineering at the University of Rhode Island.  My presentation today is on wave propagation in muddy sediments using time-domain finite-difference approach.</a:t>
            </a:r>
          </a:p>
          <a:p>
            <a:endParaRPr lang="en-US" baseline="0" dirty="0" smtClean="0"/>
          </a:p>
          <a:p>
            <a:r>
              <a:rPr lang="en-US" baseline="0" dirty="0" smtClean="0"/>
              <a:t>The guru’s supporting my work are Ralph Stephen from Woods Hole Oceanographic Institute, as well as Professor </a:t>
            </a:r>
            <a:r>
              <a:rPr lang="en-US" baseline="0" dirty="0" err="1" smtClean="0"/>
              <a:t>Gopu</a:t>
            </a:r>
            <a:r>
              <a:rPr lang="en-US" baseline="0" dirty="0" smtClean="0"/>
              <a:t> Potty and Professor Jim Miller from the University of Rhode Island.  </a:t>
            </a:r>
            <a:endParaRPr lang="en-US" dirty="0"/>
          </a:p>
        </p:txBody>
      </p:sp>
      <p:sp>
        <p:nvSpPr>
          <p:cNvPr id="4" name="Slide Number Placeholder 3"/>
          <p:cNvSpPr>
            <a:spLocks noGrp="1"/>
          </p:cNvSpPr>
          <p:nvPr>
            <p:ph type="sldNum" sz="quarter" idx="10"/>
          </p:nvPr>
        </p:nvSpPr>
        <p:spPr/>
        <p:txBody>
          <a:bodyPr/>
          <a:lstStyle/>
          <a:p>
            <a:fld id="{AA943DC1-4C4B-4709-9CD0-73BFD6BCDE4A}" type="slidenum">
              <a:rPr lang="en-US" smtClean="0"/>
              <a:t>1</a:t>
            </a:fld>
            <a:endParaRPr lang="en-US"/>
          </a:p>
        </p:txBody>
      </p:sp>
    </p:spTree>
    <p:extLst>
      <p:ext uri="{BB962C8B-B14F-4D97-AF65-F5344CB8AC3E}">
        <p14:creationId xmlns:p14="http://schemas.microsoft.com/office/powerpoint/2010/main" val="22256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second model displayed a test case with the</a:t>
            </a:r>
            <a:r>
              <a:rPr lang="en-US" baseline="0" dirty="0" smtClean="0"/>
              <a:t> source slightly farther away from the seafloor.  In this model the source is located 1/10</a:t>
            </a:r>
            <a:r>
              <a:rPr lang="en-US" baseline="30000" dirty="0" smtClean="0"/>
              <a:t>th</a:t>
            </a:r>
            <a:r>
              <a:rPr lang="en-US" baseline="0" dirty="0" smtClean="0"/>
              <a:t> of a water wavelength, or .75m above the seafloor.  All other parameters are the same as the previous model. </a:t>
            </a:r>
            <a:endParaRPr lang="en-US" dirty="0"/>
          </a:p>
        </p:txBody>
      </p:sp>
      <p:sp>
        <p:nvSpPr>
          <p:cNvPr id="4" name="Slide Number Placeholder 3"/>
          <p:cNvSpPr>
            <a:spLocks noGrp="1"/>
          </p:cNvSpPr>
          <p:nvPr>
            <p:ph type="sldNum" sz="quarter" idx="10"/>
          </p:nvPr>
        </p:nvSpPr>
        <p:spPr/>
        <p:txBody>
          <a:bodyPr/>
          <a:lstStyle/>
          <a:p>
            <a:fld id="{AA943DC1-4C4B-4709-9CD0-73BFD6BCDE4A}" type="slidenum">
              <a:rPr lang="en-US" smtClean="0"/>
              <a:t>10</a:t>
            </a:fld>
            <a:endParaRPr lang="en-US"/>
          </a:p>
        </p:txBody>
      </p:sp>
    </p:spTree>
    <p:extLst>
      <p:ext uri="{BB962C8B-B14F-4D97-AF65-F5344CB8AC3E}">
        <p14:creationId xmlns:p14="http://schemas.microsoft.com/office/powerpoint/2010/main" val="145782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 can still see all the </a:t>
            </a:r>
            <a:r>
              <a:rPr lang="en-US" dirty="0" err="1" smtClean="0"/>
              <a:t>wavefronts</a:t>
            </a:r>
            <a:r>
              <a:rPr lang="en-US" dirty="0" smtClean="0"/>
              <a:t> of interest; however,</a:t>
            </a:r>
            <a:r>
              <a:rPr lang="en-US" baseline="0" dirty="0" smtClean="0"/>
              <a:t> the </a:t>
            </a:r>
            <a:r>
              <a:rPr lang="en-US" baseline="0" dirty="0" err="1" smtClean="0"/>
              <a:t>Scholte</a:t>
            </a:r>
            <a:r>
              <a:rPr lang="en-US" baseline="0" dirty="0" smtClean="0"/>
              <a:t> wave and evanescently excited shear wave are weaker than for the 1/60</a:t>
            </a:r>
            <a:r>
              <a:rPr lang="en-US" baseline="30000" dirty="0" smtClean="0"/>
              <a:t>th</a:t>
            </a:r>
            <a:r>
              <a:rPr lang="en-US" baseline="0" dirty="0" smtClean="0"/>
              <a:t> model.  The other </a:t>
            </a:r>
            <a:r>
              <a:rPr lang="en-US" baseline="0" dirty="0" err="1" smtClean="0"/>
              <a:t>wavefronts</a:t>
            </a:r>
            <a:r>
              <a:rPr lang="en-US" baseline="0" dirty="0" smtClean="0"/>
              <a:t> remained pretty strong regardless the source height.  Let’s look at the last example.</a:t>
            </a:r>
            <a:endParaRPr lang="en-US" dirty="0"/>
          </a:p>
        </p:txBody>
      </p:sp>
      <p:sp>
        <p:nvSpPr>
          <p:cNvPr id="4" name="Slide Number Placeholder 3"/>
          <p:cNvSpPr>
            <a:spLocks noGrp="1"/>
          </p:cNvSpPr>
          <p:nvPr>
            <p:ph type="sldNum" sz="quarter" idx="10"/>
          </p:nvPr>
        </p:nvSpPr>
        <p:spPr/>
        <p:txBody>
          <a:bodyPr/>
          <a:lstStyle/>
          <a:p>
            <a:fld id="{AA943DC1-4C4B-4709-9CD0-73BFD6BCDE4A}" type="slidenum">
              <a:rPr lang="en-US" smtClean="0"/>
              <a:t>11</a:t>
            </a:fld>
            <a:endParaRPr lang="en-US"/>
          </a:p>
        </p:txBody>
      </p:sp>
    </p:spTree>
    <p:extLst>
      <p:ext uri="{BB962C8B-B14F-4D97-AF65-F5344CB8AC3E}">
        <p14:creationId xmlns:p14="http://schemas.microsoft.com/office/powerpoint/2010/main" val="121246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this example,</a:t>
            </a:r>
            <a:r>
              <a:rPr lang="en-US" baseline="0" dirty="0" smtClean="0"/>
              <a:t> the source was located 1 water wavelength, or 7.5 meters, above the seafloor.  Like the prior example, all other model parameters remained the same.</a:t>
            </a:r>
            <a:endParaRPr lang="en-US" dirty="0"/>
          </a:p>
        </p:txBody>
      </p:sp>
      <p:sp>
        <p:nvSpPr>
          <p:cNvPr id="4" name="Slide Number Placeholder 3"/>
          <p:cNvSpPr>
            <a:spLocks noGrp="1"/>
          </p:cNvSpPr>
          <p:nvPr>
            <p:ph type="sldNum" sz="quarter" idx="10"/>
          </p:nvPr>
        </p:nvSpPr>
        <p:spPr/>
        <p:txBody>
          <a:bodyPr/>
          <a:lstStyle/>
          <a:p>
            <a:fld id="{AA943DC1-4C4B-4709-9CD0-73BFD6BCDE4A}" type="slidenum">
              <a:rPr lang="en-US" smtClean="0"/>
              <a:t>12</a:t>
            </a:fld>
            <a:endParaRPr lang="en-US"/>
          </a:p>
        </p:txBody>
      </p:sp>
    </p:spTree>
    <p:extLst>
      <p:ext uri="{BB962C8B-B14F-4D97-AF65-F5344CB8AC3E}">
        <p14:creationId xmlns:p14="http://schemas.microsoft.com/office/powerpoint/2010/main" val="167838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We see</a:t>
            </a:r>
            <a:r>
              <a:rPr lang="en-US" baseline="0" dirty="0" smtClean="0"/>
              <a:t> now, with the source 1 full water wavelength above the seafloor that the </a:t>
            </a:r>
            <a:r>
              <a:rPr lang="en-US" baseline="0" dirty="0" err="1" smtClean="0"/>
              <a:t>Scholte</a:t>
            </a:r>
            <a:r>
              <a:rPr lang="en-US" baseline="0" dirty="0" smtClean="0"/>
              <a:t> and evanescently generated shear waves are significantly reduced.  So for our muddy environment example, and any other 200Hz examples we want to run, it is suggested to have the source located within 1/10</a:t>
            </a:r>
            <a:r>
              <a:rPr lang="en-US" baseline="30000" dirty="0" smtClean="0"/>
              <a:t>th</a:t>
            </a:r>
            <a:r>
              <a:rPr lang="en-US" baseline="0" dirty="0" smtClean="0"/>
              <a:t> of a water wavelength above the seafloor. </a:t>
            </a:r>
            <a:endParaRPr lang="en-US" dirty="0"/>
          </a:p>
        </p:txBody>
      </p:sp>
      <p:sp>
        <p:nvSpPr>
          <p:cNvPr id="4" name="Slide Number Placeholder 3"/>
          <p:cNvSpPr>
            <a:spLocks noGrp="1"/>
          </p:cNvSpPr>
          <p:nvPr>
            <p:ph type="sldNum" sz="quarter" idx="10"/>
          </p:nvPr>
        </p:nvSpPr>
        <p:spPr/>
        <p:txBody>
          <a:bodyPr/>
          <a:lstStyle/>
          <a:p>
            <a:fld id="{AA943DC1-4C4B-4709-9CD0-73BFD6BCDE4A}" type="slidenum">
              <a:rPr lang="en-US" smtClean="0"/>
              <a:t>13</a:t>
            </a:fld>
            <a:endParaRPr lang="en-US"/>
          </a:p>
        </p:txBody>
      </p:sp>
    </p:spTree>
    <p:extLst>
      <p:ext uri="{BB962C8B-B14F-4D97-AF65-F5344CB8AC3E}">
        <p14:creationId xmlns:p14="http://schemas.microsoft.com/office/powerpoint/2010/main" val="310006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a:t>
            </a:r>
            <a:r>
              <a:rPr lang="en-US" sz="1200" kern="1200" baseline="0" dirty="0" smtClean="0">
                <a:solidFill>
                  <a:schemeClr val="tx1"/>
                </a:solidFill>
                <a:effectLst/>
                <a:latin typeface="+mn-lt"/>
                <a:ea typeface="+mn-ea"/>
                <a:cs typeface="+mn-cs"/>
              </a:rPr>
              <a:t> the size of the model was reduced and we found an optimal location for the source, we investigated adding in a muddy layer above the hard sediment.  In an attempt to represent the New England Mud Patch, the mud layer was 12 meters deep with a compressional wave velocity of 1530 m/s, a shear velocity of 100m/s and a density of 1400kg/m^3. </a:t>
            </a:r>
            <a:r>
              <a:rPr lang="en-US" sz="1200" b="0" i="0" kern="1200" dirty="0" smtClean="0">
                <a:solidFill>
                  <a:schemeClr val="tx1"/>
                </a:solidFill>
                <a:effectLst/>
                <a:latin typeface="+mn-lt"/>
                <a:ea typeface="+mn-ea"/>
                <a:cs typeface="+mn-cs"/>
              </a:rPr>
              <a:t>This was over a faster homogeneous half-space with a compressional velocity of 1700m/s, and a shear velocity of 500m/s, and a density of 1800kg/m^3</a:t>
            </a:r>
            <a:r>
              <a:rPr lang="en-US" sz="1200" kern="1200" baseline="0" dirty="0" smtClean="0">
                <a:solidFill>
                  <a:schemeClr val="tx1"/>
                </a:solidFill>
                <a:effectLst/>
                <a:latin typeface="+mn-lt"/>
                <a:ea typeface="+mn-ea"/>
                <a:cs typeface="+mn-cs"/>
              </a:rPr>
              <a:t>.  The water depth remained at 100 meters.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943DC1-4C4B-4709-9CD0-73BFD6BCDE4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566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zoomed in view of the mud layer.  The mud layer is from 100 m to 112 m.  You can see the </a:t>
            </a:r>
            <a:r>
              <a:rPr lang="en-US" baseline="0" dirty="0" err="1" smtClean="0"/>
              <a:t>sholte</a:t>
            </a:r>
            <a:r>
              <a:rPr lang="en-US" baseline="0" dirty="0" smtClean="0"/>
              <a:t> wave on both plots.   There is also an evanescently generated shear wave just below the </a:t>
            </a:r>
            <a:r>
              <a:rPr lang="en-US" baseline="0" dirty="0" err="1" smtClean="0"/>
              <a:t>Scholte</a:t>
            </a:r>
            <a:r>
              <a:rPr lang="en-US" baseline="0" dirty="0" smtClean="0"/>
              <a:t> wave.  The snap shot was taken at a slightly earlier time step, so the converted shear wave reflection hasn’t reached the evanescently generated shear wave.  This model in particular will prove to be very helpful in predicting expected results for acoustic tests in a muddy environment. </a:t>
            </a:r>
            <a:endParaRPr lang="en-US" dirty="0"/>
          </a:p>
        </p:txBody>
      </p:sp>
      <p:sp>
        <p:nvSpPr>
          <p:cNvPr id="4" name="Slide Number Placeholder 3"/>
          <p:cNvSpPr>
            <a:spLocks noGrp="1"/>
          </p:cNvSpPr>
          <p:nvPr>
            <p:ph type="sldNum" sz="quarter" idx="10"/>
          </p:nvPr>
        </p:nvSpPr>
        <p:spPr/>
        <p:txBody>
          <a:bodyPr/>
          <a:lstStyle/>
          <a:p>
            <a:fld id="{AA943DC1-4C4B-4709-9CD0-73BFD6BCDE4A}" type="slidenum">
              <a:rPr lang="en-US" smtClean="0"/>
              <a:t>15</a:t>
            </a:fld>
            <a:endParaRPr lang="en-US"/>
          </a:p>
        </p:txBody>
      </p:sp>
    </p:spTree>
    <p:extLst>
      <p:ext uri="{BB962C8B-B14F-4D97-AF65-F5344CB8AC3E}">
        <p14:creationId xmlns:p14="http://schemas.microsoft.com/office/powerpoint/2010/main" val="1012998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43DC1-4C4B-4709-9CD0-73BFD6BCDE4A}" type="slidenum">
              <a:rPr lang="en-US" smtClean="0"/>
              <a:t>16</a:t>
            </a:fld>
            <a:endParaRPr lang="en-US"/>
          </a:p>
        </p:txBody>
      </p:sp>
    </p:spTree>
    <p:extLst>
      <p:ext uri="{BB962C8B-B14F-4D97-AF65-F5344CB8AC3E}">
        <p14:creationId xmlns:p14="http://schemas.microsoft.com/office/powerpoint/2010/main" val="3363743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Although it is</a:t>
            </a:r>
            <a:r>
              <a:rPr lang="en-US" baseline="0" dirty="0" smtClean="0"/>
              <a:t> hard to see, there is a </a:t>
            </a:r>
            <a:r>
              <a:rPr lang="en-US" baseline="0" dirty="0" err="1" smtClean="0"/>
              <a:t>Stonely</a:t>
            </a:r>
            <a:r>
              <a:rPr lang="en-US" baseline="0" dirty="0" smtClean="0"/>
              <a:t> Wave generated in the mud layer.  It is significantly reduced compared to </a:t>
            </a:r>
            <a:r>
              <a:rPr lang="en-US" dirty="0" smtClean="0"/>
              <a:t>No evanescently generated shear waves.</a:t>
            </a:r>
            <a:endParaRPr lang="en-US" dirty="0"/>
          </a:p>
        </p:txBody>
      </p:sp>
      <p:sp>
        <p:nvSpPr>
          <p:cNvPr id="4" name="Slide Number Placeholder 3"/>
          <p:cNvSpPr>
            <a:spLocks noGrp="1"/>
          </p:cNvSpPr>
          <p:nvPr>
            <p:ph type="sldNum" sz="quarter" idx="10"/>
          </p:nvPr>
        </p:nvSpPr>
        <p:spPr/>
        <p:txBody>
          <a:bodyPr/>
          <a:lstStyle/>
          <a:p>
            <a:fld id="{AA943DC1-4C4B-4709-9CD0-73BFD6BCDE4A}" type="slidenum">
              <a:rPr lang="en-US" smtClean="0"/>
              <a:t>19</a:t>
            </a:fld>
            <a:endParaRPr lang="en-US"/>
          </a:p>
        </p:txBody>
      </p:sp>
    </p:spTree>
    <p:extLst>
      <p:ext uri="{BB962C8B-B14F-4D97-AF65-F5344CB8AC3E}">
        <p14:creationId xmlns:p14="http://schemas.microsoft.com/office/powerpoint/2010/main" val="804198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renewed interest in understanding wave propagation in muddy sediments.  In this study we are using the time domain finite difference approach to investigate wave propagation in a muddy environment representative of the New England Mud Patch south of Martha’s Vineyard.  The model uses the two-dimensional full-wave time-domain finite-difference code developed at WHOI over the past 30 years.  In order to simplify the computation we consider perfectly elastic, isotropic media with uniform step sizes in time and space.  The source waveform is a Ricker wavelet with a peak frequency in pressure of 200Hz.  This study considers a 100 meter water waveguide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 =  1500 m/s) overlying 12 meters of mud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 = 1530m/s, Vs = 100m/s 1400kg/m^3) above a faster bottom (</a:t>
            </a:r>
            <a:r>
              <a:rPr lang="en-US" sz="1200" kern="1200" dirty="0" err="1" smtClean="0">
                <a:solidFill>
                  <a:schemeClr val="tx1"/>
                </a:solidFill>
                <a:effectLst/>
                <a:latin typeface="+mn-lt"/>
                <a:ea typeface="+mn-ea"/>
                <a:cs typeface="+mn-cs"/>
              </a:rPr>
              <a:t>Vp</a:t>
            </a:r>
            <a:r>
              <a:rPr lang="en-US" sz="1200" kern="1200" dirty="0" smtClean="0">
                <a:solidFill>
                  <a:schemeClr val="tx1"/>
                </a:solidFill>
                <a:effectLst/>
                <a:latin typeface="+mn-lt"/>
                <a:ea typeface="+mn-ea"/>
                <a:cs typeface="+mn-cs"/>
              </a:rPr>
              <a:t> = 1700m/s, Vs = 500m/s Rho = 1800 kg/m^3).  The goal of the modeling was to understand the propagation of compressional, shear and interface waves in the presence of a soft muddy layer.  [Work supported by ONR Code 3220A]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943DC1-4C4B-4709-9CD0-73BFD6BCDE4A}" type="slidenum">
              <a:rPr lang="en-US" smtClean="0"/>
              <a:t>2</a:t>
            </a:fld>
            <a:endParaRPr lang="en-US"/>
          </a:p>
        </p:txBody>
      </p:sp>
    </p:spTree>
    <p:extLst>
      <p:ext uri="{BB962C8B-B14F-4D97-AF65-F5344CB8AC3E}">
        <p14:creationId xmlns:p14="http://schemas.microsoft.com/office/powerpoint/2010/main" val="203799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So why are we doing this modeling work?  Like</a:t>
            </a:r>
            <a:r>
              <a:rPr lang="en-US" baseline="0" dirty="0" smtClean="0"/>
              <a:t> I mentioned previously, </a:t>
            </a: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here is a renewed interest in understanding wave propagation</a:t>
            </a:r>
            <a:r>
              <a:rPr lang="en-US" sz="1200" kern="1200" baseline="0" dirty="0" smtClean="0">
                <a:solidFill>
                  <a:schemeClr val="tx1"/>
                </a:solidFill>
                <a:effectLst/>
                <a:latin typeface="+mn-lt"/>
                <a:ea typeface="+mn-ea"/>
                <a:cs typeface="+mn-cs"/>
              </a:rPr>
              <a:t> in</a:t>
            </a:r>
            <a:r>
              <a:rPr lang="en-US" sz="1200" kern="1200" dirty="0" smtClean="0">
                <a:solidFill>
                  <a:schemeClr val="tx1"/>
                </a:solidFill>
                <a:effectLst/>
                <a:latin typeface="+mn-lt"/>
                <a:ea typeface="+mn-ea"/>
                <a:cs typeface="+mn-cs"/>
              </a:rPr>
              <a:t> muddy sediments.  In</a:t>
            </a:r>
            <a:r>
              <a:rPr lang="en-US" sz="1200" kern="1200" baseline="0" dirty="0" smtClean="0">
                <a:solidFill>
                  <a:schemeClr val="tx1"/>
                </a:solidFill>
                <a:effectLst/>
                <a:latin typeface="+mn-lt"/>
                <a:ea typeface="+mn-ea"/>
                <a:cs typeface="+mn-cs"/>
              </a:rPr>
              <a:t> particular, ONR has funded research and data collection efforts in the New England Mud Patch.  As you can see from this geological survey, the Mud Patch is made up of predominately sediment whose main phase is silt both with and without sand or clay.  Our modeling efforts will provide us with expected results for acoustic testing in this area, as well as in other geographically similar locations.  The output of the model will also help researchers determine the best range positions for the acoustic hydrophones to measure the </a:t>
            </a:r>
            <a:r>
              <a:rPr lang="en-US" sz="1200" kern="1200" baseline="0" dirty="0" err="1" smtClean="0">
                <a:solidFill>
                  <a:schemeClr val="tx1"/>
                </a:solidFill>
                <a:effectLst/>
                <a:latin typeface="+mn-lt"/>
                <a:ea typeface="+mn-ea"/>
                <a:cs typeface="+mn-cs"/>
              </a:rPr>
              <a:t>wavefronts</a:t>
            </a:r>
            <a:r>
              <a:rPr lang="en-US" sz="1200" kern="1200" baseline="0" dirty="0" smtClean="0">
                <a:solidFill>
                  <a:schemeClr val="tx1"/>
                </a:solidFill>
                <a:effectLst/>
                <a:latin typeface="+mn-lt"/>
                <a:ea typeface="+mn-ea"/>
                <a:cs typeface="+mn-cs"/>
              </a:rPr>
              <a:t> of interest. </a:t>
            </a:r>
            <a:endParaRPr lang="en-US" dirty="0"/>
          </a:p>
        </p:txBody>
      </p:sp>
      <p:sp>
        <p:nvSpPr>
          <p:cNvPr id="4" name="Slide Number Placeholder 3"/>
          <p:cNvSpPr>
            <a:spLocks noGrp="1"/>
          </p:cNvSpPr>
          <p:nvPr>
            <p:ph type="sldNum" sz="quarter" idx="10"/>
          </p:nvPr>
        </p:nvSpPr>
        <p:spPr/>
        <p:txBody>
          <a:bodyPr/>
          <a:lstStyle/>
          <a:p>
            <a:fld id="{AA943DC1-4C4B-4709-9CD0-73BFD6BCDE4A}" type="slidenum">
              <a:rPr lang="en-US" smtClean="0"/>
              <a:t>3</a:t>
            </a:fld>
            <a:endParaRPr lang="en-US"/>
          </a:p>
        </p:txBody>
      </p:sp>
    </p:spTree>
    <p:extLst>
      <p:ext uri="{BB962C8B-B14F-4D97-AF65-F5344CB8AC3E}">
        <p14:creationId xmlns:p14="http://schemas.microsoft.com/office/powerpoint/2010/main" val="67975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 brief</a:t>
            </a:r>
            <a:r>
              <a:rPr lang="en-US" sz="1200" kern="1200" baseline="0" dirty="0" smtClean="0">
                <a:solidFill>
                  <a:schemeClr val="tx1"/>
                </a:solidFill>
                <a:effectLst/>
                <a:latin typeface="+mn-lt"/>
                <a:ea typeface="+mn-ea"/>
                <a:cs typeface="+mn-cs"/>
              </a:rPr>
              <a:t> breakdown of the code we used.  First, a</a:t>
            </a:r>
            <a:r>
              <a:rPr lang="en-US" sz="1200" kern="1200" dirty="0" smtClean="0">
                <a:solidFill>
                  <a:schemeClr val="tx1"/>
                </a:solidFill>
                <a:effectLst/>
                <a:latin typeface="+mn-lt"/>
                <a:ea typeface="+mn-ea"/>
                <a:cs typeface="+mn-cs"/>
              </a:rPr>
              <a:t> short </a:t>
            </a:r>
            <a:r>
              <a:rPr lang="en-US" sz="1200" kern="1200" dirty="0" err="1" smtClean="0">
                <a:solidFill>
                  <a:schemeClr val="tx1"/>
                </a:solidFill>
                <a:effectLst/>
                <a:latin typeface="+mn-lt"/>
                <a:ea typeface="+mn-ea"/>
                <a:cs typeface="+mn-cs"/>
              </a:rPr>
              <a:t>matlab</a:t>
            </a:r>
            <a:r>
              <a:rPr lang="en-US" sz="1200" kern="1200" dirty="0" smtClean="0">
                <a:solidFill>
                  <a:schemeClr val="tx1"/>
                </a:solidFill>
                <a:effectLst/>
                <a:latin typeface="+mn-lt"/>
                <a:ea typeface="+mn-ea"/>
                <a:cs typeface="+mn-cs"/>
              </a:rPr>
              <a:t> code is used to define the physical model</a:t>
            </a:r>
            <a:r>
              <a:rPr lang="en-US" sz="1200" kern="1200" baseline="0" dirty="0" smtClean="0">
                <a:solidFill>
                  <a:schemeClr val="tx1"/>
                </a:solidFill>
                <a:effectLst/>
                <a:latin typeface="+mn-lt"/>
                <a:ea typeface="+mn-ea"/>
                <a:cs typeface="+mn-cs"/>
              </a:rPr>
              <a:t> of interest.  This </a:t>
            </a:r>
            <a:r>
              <a:rPr lang="en-US" sz="1200" kern="1200" baseline="0" dirty="0" err="1" smtClean="0">
                <a:solidFill>
                  <a:schemeClr val="tx1"/>
                </a:solidFill>
                <a:effectLst/>
                <a:latin typeface="+mn-lt"/>
                <a:ea typeface="+mn-ea"/>
                <a:cs typeface="+mn-cs"/>
              </a:rPr>
              <a:t>matlab</a:t>
            </a:r>
            <a:r>
              <a:rPr lang="en-US" sz="1200" kern="1200" baseline="0" dirty="0" smtClean="0">
                <a:solidFill>
                  <a:schemeClr val="tx1"/>
                </a:solidFill>
                <a:effectLst/>
                <a:latin typeface="+mn-lt"/>
                <a:ea typeface="+mn-ea"/>
                <a:cs typeface="+mn-cs"/>
              </a:rPr>
              <a:t> script generates the velocity and density files for the compressional and the shear.</a:t>
            </a:r>
          </a:p>
          <a:p>
            <a:r>
              <a:rPr lang="en-US" sz="1200" kern="1200" baseline="0" dirty="0" smtClean="0">
                <a:solidFill>
                  <a:schemeClr val="tx1"/>
                </a:solidFill>
                <a:effectLst/>
                <a:latin typeface="+mn-lt"/>
                <a:ea typeface="+mn-ea"/>
                <a:cs typeface="+mn-cs"/>
              </a:rPr>
              <a:t>The remainder of the wave propagation code is written in Fortran.  There are many sub-routines, but in the interest of time we will only talk about a few main components.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program in the sequence FDREP checks the model parameters for validity and determines correct dimensions for the arrays needed</a:t>
            </a:r>
            <a:r>
              <a:rPr lang="en-US" sz="1200" kern="1200" baseline="0" dirty="0" smtClean="0">
                <a:solidFill>
                  <a:schemeClr val="tx1"/>
                </a:solidFill>
                <a:effectLst/>
                <a:latin typeface="+mn-lt"/>
                <a:ea typeface="+mn-ea"/>
                <a:cs typeface="+mn-cs"/>
              </a:rPr>
              <a:t> by other programs.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source is introduced as a compressional point source in space and a Ricker wavelet in time.</a:t>
            </a:r>
          </a:p>
          <a:p>
            <a:r>
              <a:rPr lang="en-US" sz="1200" kern="1200" baseline="0" dirty="0" smtClean="0">
                <a:solidFill>
                  <a:schemeClr val="tx1"/>
                </a:solidFill>
                <a:effectLst/>
                <a:latin typeface="+mn-lt"/>
                <a:ea typeface="+mn-ea"/>
                <a:cs typeface="+mn-cs"/>
              </a:rPr>
              <a:t>The second </a:t>
            </a:r>
            <a:r>
              <a:rPr lang="en-US" sz="1200" kern="1200" baseline="0" dirty="0" err="1" smtClean="0">
                <a:solidFill>
                  <a:schemeClr val="tx1"/>
                </a:solidFill>
                <a:effectLst/>
                <a:latin typeface="+mn-lt"/>
                <a:ea typeface="+mn-ea"/>
                <a:cs typeface="+mn-cs"/>
              </a:rPr>
              <a:t>fortran</a:t>
            </a:r>
            <a:r>
              <a:rPr lang="en-US" sz="1200" kern="1200" baseline="0" dirty="0" smtClean="0">
                <a:solidFill>
                  <a:schemeClr val="tx1"/>
                </a:solidFill>
                <a:effectLst/>
                <a:latin typeface="+mn-lt"/>
                <a:ea typeface="+mn-ea"/>
                <a:cs typeface="+mn-cs"/>
              </a:rPr>
              <a:t> program FDBNY finds the matrices of P_ and S_ velocity squared and the density matrix of the boundary layer for the model. </a:t>
            </a:r>
            <a:r>
              <a:rPr lang="en-US" sz="1200" b="0" i="0" kern="1200" baseline="0" dirty="0" smtClean="0">
                <a:solidFill>
                  <a:schemeClr val="tx1"/>
                </a:solidFill>
                <a:effectLst/>
                <a:latin typeface="+mn-lt"/>
                <a:ea typeface="+mn-ea"/>
                <a:cs typeface="+mn-cs"/>
              </a:rPr>
              <a:t>It</a:t>
            </a:r>
            <a:r>
              <a:rPr lang="en-US" sz="1200" b="0" i="0" kern="1200" dirty="0" smtClean="0">
                <a:solidFill>
                  <a:schemeClr val="tx1"/>
                </a:solidFill>
                <a:effectLst/>
                <a:latin typeface="+mn-lt"/>
                <a:ea typeface="+mn-ea"/>
                <a:cs typeface="+mn-cs"/>
              </a:rPr>
              <a:t> computes solutions for rough interfaces and volume heterogeneity in two dimensions.  For our model we assumed</a:t>
            </a:r>
            <a:r>
              <a:rPr lang="en-US" sz="1200" b="0" i="0" kern="1200" baseline="0" dirty="0" smtClean="0">
                <a:solidFill>
                  <a:schemeClr val="tx1"/>
                </a:solidFill>
                <a:effectLst/>
                <a:latin typeface="+mn-lt"/>
                <a:ea typeface="+mn-ea"/>
                <a:cs typeface="+mn-cs"/>
              </a:rPr>
              <a:t> a flat bottom.</a:t>
            </a:r>
            <a:endParaRPr lang="en-US" sz="1200" b="0" i="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final program FINDIF uses the model parameter file and the files produced by the other two programs to create the final output.  </a:t>
            </a:r>
          </a:p>
          <a:p>
            <a:r>
              <a:rPr lang="en-US" sz="1200" kern="1200" baseline="0" dirty="0" smtClean="0">
                <a:solidFill>
                  <a:schemeClr val="tx1"/>
                </a:solidFill>
                <a:effectLst/>
                <a:latin typeface="+mn-lt"/>
                <a:ea typeface="+mn-ea"/>
                <a:cs typeface="+mn-cs"/>
              </a:rPr>
              <a:t>Then there is the plotting software.  The snap-shot files give values of vertical displacement over the entire grid at the specified times. The times series gives values of vertical displacement, horizontal displacement, or pressure at each of the selected grid points for a specified time interval.  I have also made a few movies  of the snapshot outputs using windows live movie maker.</a:t>
            </a:r>
          </a:p>
        </p:txBody>
      </p:sp>
      <p:sp>
        <p:nvSpPr>
          <p:cNvPr id="4" name="Slide Number Placeholder 3"/>
          <p:cNvSpPr>
            <a:spLocks noGrp="1"/>
          </p:cNvSpPr>
          <p:nvPr>
            <p:ph type="sldNum" sz="quarter" idx="10"/>
          </p:nvPr>
        </p:nvSpPr>
        <p:spPr/>
        <p:txBody>
          <a:bodyPr/>
          <a:lstStyle/>
          <a:p>
            <a:fld id="{AA943DC1-4C4B-4709-9CD0-73BFD6BCDE4A}" type="slidenum">
              <a:rPr lang="en-US" smtClean="0"/>
              <a:t>4</a:t>
            </a:fld>
            <a:endParaRPr lang="en-US"/>
          </a:p>
        </p:txBody>
      </p:sp>
    </p:spTree>
    <p:extLst>
      <p:ext uri="{BB962C8B-B14F-4D97-AF65-F5344CB8AC3E}">
        <p14:creationId xmlns:p14="http://schemas.microsoft.com/office/powerpoint/2010/main" val="333354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a:t>
            </a:r>
            <a:r>
              <a:rPr lang="en-US" baseline="0" dirty="0" smtClean="0"/>
              <a:t> figure from Ralph Stephen’s website at WHOI.  This picture was created about 1995 and shows the wave types excited by a 10Hz source in 100m water layer over a sandy bottom.  The figure is labeled and we can see the different types of P &amp; S waves in the model.  The </a:t>
            </a:r>
            <a:r>
              <a:rPr lang="en-US" baseline="0" dirty="0" err="1" smtClean="0"/>
              <a:t>Stonley</a:t>
            </a:r>
            <a:r>
              <a:rPr lang="en-US" baseline="0" dirty="0" smtClean="0"/>
              <a:t> ( or </a:t>
            </a:r>
            <a:r>
              <a:rPr lang="en-US" baseline="0" dirty="0" err="1" smtClean="0"/>
              <a:t>Scholte</a:t>
            </a:r>
            <a:r>
              <a:rPr lang="en-US" baseline="0" dirty="0" smtClean="0"/>
              <a:t> wave) is the slowest moving wave front.  In front of the </a:t>
            </a:r>
            <a:r>
              <a:rPr lang="en-US" baseline="0" dirty="0" err="1" smtClean="0"/>
              <a:t>scholte</a:t>
            </a:r>
            <a:r>
              <a:rPr lang="en-US" baseline="0" dirty="0" smtClean="0"/>
              <a:t> wave we see the transmitted shear waves, the leaking shear wave, and the shear head wave in the sediment.  And out front we can see the transmitted compressional wave.  This model is 5km long by 1km deep.  It took a long time to run.  We were interested in creating a model that was approximately 5 times smaller scale with a Ricker wavelet source pinging at 20 time the frequency. </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943DC1-4C4B-4709-9CD0-73BFD6BCDE4A}" type="slidenum">
              <a:rPr lang="en-US" smtClean="0"/>
              <a:t>5</a:t>
            </a:fld>
            <a:endParaRPr lang="en-US"/>
          </a:p>
        </p:txBody>
      </p:sp>
    </p:spTree>
    <p:extLst>
      <p:ext uri="{BB962C8B-B14F-4D97-AF65-F5344CB8AC3E}">
        <p14:creationId xmlns:p14="http://schemas.microsoft.com/office/powerpoint/2010/main" val="33534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first step to our model was to recreate the large lower frequency model that Ralph had posted on the WHOI website.  Here is a slide showing the velocity and density profiles for the model.  On top there is 100 m of seawater.  The source is a Ricker wavelet pinging at 10Hz and it is located mid water column at 50 m.  Below the water layer is a</a:t>
            </a:r>
            <a:r>
              <a:rPr lang="en-US" sz="1200" kern="1200" dirty="0" smtClean="0">
                <a:solidFill>
                  <a:schemeClr val="tx1"/>
                </a:solidFill>
                <a:effectLst/>
                <a:latin typeface="+mn-lt"/>
                <a:ea typeface="+mn-ea"/>
                <a:cs typeface="+mn-cs"/>
              </a:rPr>
              <a:t> hard</a:t>
            </a:r>
            <a:r>
              <a:rPr lang="en-US" sz="1200" kern="1200" baseline="0" dirty="0" smtClean="0">
                <a:solidFill>
                  <a:schemeClr val="tx1"/>
                </a:solidFill>
                <a:effectLst/>
                <a:latin typeface="+mn-lt"/>
                <a:ea typeface="+mn-ea"/>
                <a:cs typeface="+mn-cs"/>
              </a:rPr>
              <a:t> sediment linear gradient.  The compressional velocity gradient starts at 2000 m/s at the top and ends at 2250 m/s at the bottom, which is 250 m below the water/sediment interface.  The shear velocity gradient runs from 680 m/s to 760 m/s and the density gradient from 2000 kg/m^3 to 2100 kg/m^3.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943DC1-4C4B-4709-9CD0-73BFD6BCDE4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4160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large portion of my studies went to learning how to modify Ralph’s code for our particular</a:t>
            </a:r>
            <a:r>
              <a:rPr lang="en-US" sz="1200" kern="1200" baseline="0" dirty="0" smtClean="0">
                <a:solidFill>
                  <a:schemeClr val="tx1"/>
                </a:solidFill>
                <a:effectLst/>
                <a:latin typeface="+mn-lt"/>
                <a:ea typeface="+mn-ea"/>
                <a:cs typeface="+mn-cs"/>
              </a:rPr>
              <a:t> purpose.  A big thanks to both Ralph Stephen and Tom </a:t>
            </a:r>
            <a:r>
              <a:rPr lang="en-US" sz="1200" kern="1200" baseline="0" dirty="0" err="1" smtClean="0">
                <a:solidFill>
                  <a:schemeClr val="tx1"/>
                </a:solidFill>
                <a:effectLst/>
                <a:latin typeface="+mn-lt"/>
                <a:ea typeface="+mn-ea"/>
                <a:cs typeface="+mn-cs"/>
              </a:rPr>
              <a:t>Bolmer</a:t>
            </a:r>
            <a:r>
              <a:rPr lang="en-US" sz="1200" kern="1200" baseline="0" dirty="0" smtClean="0">
                <a:solidFill>
                  <a:schemeClr val="tx1"/>
                </a:solidFill>
                <a:effectLst/>
                <a:latin typeface="+mn-lt"/>
                <a:ea typeface="+mn-ea"/>
                <a:cs typeface="+mn-cs"/>
              </a:rPr>
              <a:t> up at WHOI for working so patiently with me while I learned the ins and outs of the code.  So, the first step in modifying the WHOI code was to downsize the model space.  Since the model had been used for full ocean studies we had to first had to create something more representative of the New England Mud Patch.  We wanted to study smaller features so we also increased the frequency of the source wavelet from 10Hz to 200Hz.  During analysis, it was noticed that the placement of the source had an effect on the response of the wave propagation in the bottom sediment; in particular, the </a:t>
            </a:r>
            <a:r>
              <a:rPr lang="en-US" sz="1200" kern="1200" baseline="0" dirty="0" err="1" smtClean="0">
                <a:solidFill>
                  <a:schemeClr val="tx1"/>
                </a:solidFill>
                <a:effectLst/>
                <a:latin typeface="+mn-lt"/>
                <a:ea typeface="+mn-ea"/>
                <a:cs typeface="+mn-cs"/>
              </a:rPr>
              <a:t>Scholte</a:t>
            </a:r>
            <a:r>
              <a:rPr lang="en-US" sz="1200" kern="1200" baseline="0" dirty="0" smtClean="0">
                <a:solidFill>
                  <a:schemeClr val="tx1"/>
                </a:solidFill>
                <a:effectLst/>
                <a:latin typeface="+mn-lt"/>
                <a:ea typeface="+mn-ea"/>
                <a:cs typeface="+mn-cs"/>
              </a:rPr>
              <a:t> wave.  We will look at three examples.  The first example with the source at 1/60</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of a water wavelength above the seafloor.  The second at 1/10</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water wavelength and the third at 1 water wavelength above the seafloor.  And just to clarify, one water wavelength at 200 Hz is 7.5 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943DC1-4C4B-4709-9CD0-73BFD6BCDE4A}" type="slidenum">
              <a:rPr lang="en-US" smtClean="0"/>
              <a:t>7</a:t>
            </a:fld>
            <a:endParaRPr lang="en-US"/>
          </a:p>
        </p:txBody>
      </p:sp>
    </p:spTree>
    <p:extLst>
      <p:ext uri="{BB962C8B-B14F-4D97-AF65-F5344CB8AC3E}">
        <p14:creationId xmlns:p14="http://schemas.microsoft.com/office/powerpoint/2010/main" val="3062633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purpose of the next few slides is to show how</a:t>
            </a:r>
            <a:r>
              <a:rPr lang="en-US" baseline="0" dirty="0" smtClean="0"/>
              <a:t> the results differ for various source depths. </a:t>
            </a:r>
            <a:r>
              <a:rPr lang="en-US" sz="1200" b="0" i="0" kern="1200" dirty="0" smtClean="0">
                <a:solidFill>
                  <a:schemeClr val="tx1"/>
                </a:solidFill>
                <a:effectLst/>
                <a:latin typeface="+mn-lt"/>
                <a:ea typeface="+mn-ea"/>
                <a:cs typeface="+mn-cs"/>
              </a:rPr>
              <a:t>All three models have a homogenous layer of water above a hard sediment half-space.</a:t>
            </a:r>
            <a:r>
              <a:rPr lang="en-US" baseline="0" dirty="0" smtClean="0"/>
              <a:t>  The water layer is 100 meters deep with a compressional velocity of 1500m/s.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hard sediment half-space has a compressional velocity of 1700 m/s, a shear velocity of 500m/s and a density of 1800 kg/m^3.</a:t>
            </a:r>
            <a:r>
              <a:rPr lang="en-US" baseline="0" dirty="0" smtClean="0"/>
              <a:t>  The source in this model was placed 1/60</a:t>
            </a:r>
            <a:r>
              <a:rPr lang="en-US" baseline="30000" dirty="0" smtClean="0"/>
              <a:t>th</a:t>
            </a:r>
            <a:r>
              <a:rPr lang="en-US" baseline="0" dirty="0" smtClean="0"/>
              <a:t> of a water wavelength or .125m above the seafloor. </a:t>
            </a:r>
            <a:endParaRPr lang="en-US" dirty="0"/>
          </a:p>
        </p:txBody>
      </p:sp>
      <p:sp>
        <p:nvSpPr>
          <p:cNvPr id="4" name="Slide Number Placeholder 3"/>
          <p:cNvSpPr>
            <a:spLocks noGrp="1"/>
          </p:cNvSpPr>
          <p:nvPr>
            <p:ph type="sldNum" sz="quarter" idx="10"/>
          </p:nvPr>
        </p:nvSpPr>
        <p:spPr/>
        <p:txBody>
          <a:bodyPr/>
          <a:lstStyle/>
          <a:p>
            <a:fld id="{AA943DC1-4C4B-4709-9CD0-73BFD6BCDE4A}" type="slidenum">
              <a:rPr lang="en-US" smtClean="0"/>
              <a:t>8</a:t>
            </a:fld>
            <a:endParaRPr lang="en-US"/>
          </a:p>
        </p:txBody>
      </p:sp>
    </p:spTree>
    <p:extLst>
      <p:ext uri="{BB962C8B-B14F-4D97-AF65-F5344CB8AC3E}">
        <p14:creationId xmlns:p14="http://schemas.microsoft.com/office/powerpoint/2010/main" val="3937665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When the source is placed</a:t>
            </a:r>
            <a:r>
              <a:rPr lang="en-US" baseline="0" dirty="0" smtClean="0"/>
              <a:t> 1/60</a:t>
            </a:r>
            <a:r>
              <a:rPr lang="en-US" baseline="30000" dirty="0" smtClean="0"/>
              <a:t>th</a:t>
            </a:r>
            <a:r>
              <a:rPr lang="en-US" baseline="0" dirty="0" smtClean="0"/>
              <a:t> of a water wavelength above the seafloor, we see all of the </a:t>
            </a:r>
            <a:r>
              <a:rPr lang="en-US" baseline="0" dirty="0" err="1" smtClean="0"/>
              <a:t>wavefronts</a:t>
            </a:r>
            <a:r>
              <a:rPr lang="en-US" baseline="0" dirty="0" smtClean="0"/>
              <a:t> of interest.  The </a:t>
            </a:r>
            <a:r>
              <a:rPr lang="en-US" baseline="0" dirty="0" err="1" smtClean="0"/>
              <a:t>Scholte</a:t>
            </a:r>
            <a:r>
              <a:rPr lang="en-US" baseline="0" dirty="0" smtClean="0"/>
              <a:t> wave is shown on both the compressional and shear plots.  The Compression head wave, transmitted compressional wave and direct wave root are all seen on the compressional plot.  The leaking shear wave and the P1P2S2 Shear head wave are present on the shear plot.  The </a:t>
            </a:r>
            <a:r>
              <a:rPr lang="en-US" baseline="0" dirty="0" err="1" smtClean="0"/>
              <a:t>Scholte</a:t>
            </a:r>
            <a:r>
              <a:rPr lang="en-US" baseline="0" dirty="0" smtClean="0"/>
              <a:t> wave, shown on both the compressional and shear plots, and the evanescently excited shear wave are generated when the source is very close to the seafloor. (P1S1S2 Shear head wave in sediment with compressional wave horizontal phase velocity –P1S1S2 is </a:t>
            </a:r>
            <a:r>
              <a:rPr lang="en-US" baseline="0" dirty="0" err="1" smtClean="0"/>
              <a:t>Brekhovskikh</a:t>
            </a:r>
            <a:r>
              <a:rPr lang="en-US" baseline="0" dirty="0" smtClean="0"/>
              <a:t> nomenclature)</a:t>
            </a:r>
            <a:endParaRPr lang="en-US" dirty="0"/>
          </a:p>
        </p:txBody>
      </p:sp>
      <p:sp>
        <p:nvSpPr>
          <p:cNvPr id="4" name="Slide Number Placeholder 3"/>
          <p:cNvSpPr>
            <a:spLocks noGrp="1"/>
          </p:cNvSpPr>
          <p:nvPr>
            <p:ph type="sldNum" sz="quarter" idx="10"/>
          </p:nvPr>
        </p:nvSpPr>
        <p:spPr/>
        <p:txBody>
          <a:bodyPr/>
          <a:lstStyle/>
          <a:p>
            <a:fld id="{AA943DC1-4C4B-4709-9CD0-73BFD6BCDE4A}" type="slidenum">
              <a:rPr lang="en-US" smtClean="0"/>
              <a:t>9</a:t>
            </a:fld>
            <a:endParaRPr lang="en-US"/>
          </a:p>
        </p:txBody>
      </p:sp>
    </p:spTree>
    <p:extLst>
      <p:ext uri="{BB962C8B-B14F-4D97-AF65-F5344CB8AC3E}">
        <p14:creationId xmlns:p14="http://schemas.microsoft.com/office/powerpoint/2010/main" val="294672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4" name="Picture 3"/>
          <p:cNvPicPr>
            <a:picLocks noChangeAspect="1"/>
          </p:cNvPicPr>
          <p:nvPr userDrawn="1"/>
        </p:nvPicPr>
        <p:blipFill>
          <a:blip r:embed="rId2"/>
          <a:stretch>
            <a:fillRect/>
          </a:stretch>
        </p:blipFill>
        <p:spPr>
          <a:xfrm>
            <a:off x="6519450" y="175432"/>
            <a:ext cx="2505899" cy="479503"/>
          </a:xfrm>
          <a:prstGeom prst="rect">
            <a:avLst/>
          </a:prstGeom>
        </p:spPr>
      </p:pic>
    </p:spTree>
    <p:extLst>
      <p:ext uri="{BB962C8B-B14F-4D97-AF65-F5344CB8AC3E}">
        <p14:creationId xmlns:p14="http://schemas.microsoft.com/office/powerpoint/2010/main" val="207467656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240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95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692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2"/>
            <a:ext cx="4038600" cy="4525963"/>
          </a:xfrm>
        </p:spPr>
        <p:txBody>
          <a:bodyPr/>
          <a:lstStyle/>
          <a:p>
            <a:pPr lvl="0"/>
            <a:endParaRPr lang="en-US" noProof="0" smtClean="0"/>
          </a:p>
        </p:txBody>
      </p:sp>
    </p:spTree>
    <p:extLst>
      <p:ext uri="{BB962C8B-B14F-4D97-AF65-F5344CB8AC3E}">
        <p14:creationId xmlns:p14="http://schemas.microsoft.com/office/powerpoint/2010/main" val="288210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9429" y="152400"/>
            <a:ext cx="5233307" cy="639762"/>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a:stretch>
            <a:fillRect/>
          </a:stretch>
        </p:blipFill>
        <p:spPr>
          <a:xfrm>
            <a:off x="7192737" y="228826"/>
            <a:ext cx="1877786" cy="359314"/>
          </a:xfrm>
          <a:prstGeom prst="rect">
            <a:avLst/>
          </a:prstGeom>
        </p:spPr>
      </p:pic>
    </p:spTree>
    <p:extLst>
      <p:ext uri="{BB962C8B-B14F-4D97-AF65-F5344CB8AC3E}">
        <p14:creationId xmlns:p14="http://schemas.microsoft.com/office/powerpoint/2010/main" val="351439528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954357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037415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754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985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68042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539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15638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2863" y="33338"/>
            <a:ext cx="1887537" cy="736600"/>
          </a:xfrm>
          <a:prstGeom prst="rect">
            <a:avLst/>
          </a:prstGeom>
          <a:noFill/>
          <a:ln w="9525">
            <a:noFill/>
            <a:miter lim="800000"/>
            <a:headEnd/>
            <a:tailEnd/>
          </a:ln>
        </p:spPr>
      </p:pic>
      <p:cxnSp>
        <p:nvCxnSpPr>
          <p:cNvPr id="8" name="Straight Connector 8"/>
          <p:cNvCxnSpPr/>
          <p:nvPr/>
        </p:nvCxnSpPr>
        <p:spPr>
          <a:xfrm>
            <a:off x="76200" y="838200"/>
            <a:ext cx="8991600" cy="1588"/>
          </a:xfrm>
          <a:prstGeom prst="line">
            <a:avLst/>
          </a:prstGeom>
          <a:ln w="41275" cap="flat">
            <a:solidFill>
              <a:srgbClr val="002654"/>
            </a:solidFill>
          </a:ln>
        </p:spPr>
        <p:style>
          <a:lnRef idx="1">
            <a:schemeClr val="accent1"/>
          </a:lnRef>
          <a:fillRef idx="0">
            <a:schemeClr val="accent1"/>
          </a:fillRef>
          <a:effectRef idx="0">
            <a:schemeClr val="accent1"/>
          </a:effectRef>
          <a:fontRef idx="minor">
            <a:schemeClr val="tx1"/>
          </a:fontRef>
        </p:style>
      </p:cxnSp>
      <p:sp>
        <p:nvSpPr>
          <p:cNvPr id="1028" name="Title Placeholder 1"/>
          <p:cNvSpPr>
            <a:spLocks noGrp="1"/>
          </p:cNvSpPr>
          <p:nvPr>
            <p:ph type="title"/>
          </p:nvPr>
        </p:nvSpPr>
        <p:spPr bwMode="auto">
          <a:xfrm>
            <a:off x="2057400" y="152400"/>
            <a:ext cx="68580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4800" y="1143002"/>
            <a:ext cx="8305800" cy="5364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2621577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tif"/></Relationships>
</file>

<file path=ppt/slides/_rels/slide11.xml.rels><?xml version="1.0" encoding="UTF-8" standalone="yes"?>
<Relationships xmlns="http://schemas.openxmlformats.org/package/2006/relationships"><Relationship Id="rId3" Type="http://schemas.openxmlformats.org/officeDocument/2006/relationships/image" Target="../media/image11.tif"/><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tif"/></Relationships>
</file>

<file path=ppt/slides/_rels/slide13.xml.rels><?xml version="1.0" encoding="UTF-8" standalone="yes"?>
<Relationships xmlns="http://schemas.openxmlformats.org/package/2006/relationships"><Relationship Id="rId3" Type="http://schemas.openxmlformats.org/officeDocument/2006/relationships/image" Target="../media/image12.tif"/><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tif"/></Relationships>
</file>

<file path=ppt/slides/_rels/slide9.xml.rels><?xml version="1.0" encoding="UTF-8" standalone="yes"?>
<Relationships xmlns="http://schemas.openxmlformats.org/package/2006/relationships"><Relationship Id="rId3" Type="http://schemas.openxmlformats.org/officeDocument/2006/relationships/image" Target="../media/image10.tif"/><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93" y="3226227"/>
            <a:ext cx="8689976" cy="1913238"/>
          </a:xfrm>
        </p:spPr>
        <p:txBody>
          <a:bodyPr>
            <a:normAutofit/>
          </a:bodyPr>
          <a:lstStyle/>
          <a:p>
            <a:r>
              <a:rPr lang="en-US" sz="2000" b="1" dirty="0"/>
              <a:t>Author: </a:t>
            </a:r>
            <a:r>
              <a:rPr lang="en-US" sz="2000" dirty="0"/>
              <a:t>Holly Clark</a:t>
            </a:r>
          </a:p>
          <a:p>
            <a:r>
              <a:rPr lang="en-US" sz="2000" b="1" dirty="0"/>
              <a:t>Date: </a:t>
            </a:r>
            <a:r>
              <a:rPr lang="en-US" sz="2000" dirty="0"/>
              <a:t>May 2015</a:t>
            </a:r>
          </a:p>
          <a:p>
            <a:r>
              <a:rPr lang="en-US" sz="2000" b="1" dirty="0"/>
              <a:t>Supporting Authors: </a:t>
            </a:r>
            <a:r>
              <a:rPr lang="en-US" sz="2000" dirty="0"/>
              <a:t>Ralph A. Stephen, </a:t>
            </a:r>
            <a:r>
              <a:rPr lang="en-US" sz="2000" dirty="0" err="1"/>
              <a:t>Gopu</a:t>
            </a:r>
            <a:r>
              <a:rPr lang="en-US" sz="2000" dirty="0"/>
              <a:t> R. Potty, James H. Miller</a:t>
            </a:r>
          </a:p>
          <a:p>
            <a:endParaRPr lang="en-US" sz="2000" dirty="0"/>
          </a:p>
        </p:txBody>
      </p:sp>
      <p:sp>
        <p:nvSpPr>
          <p:cNvPr id="5" name="TextBox 4"/>
          <p:cNvSpPr txBox="1"/>
          <p:nvPr/>
        </p:nvSpPr>
        <p:spPr>
          <a:xfrm>
            <a:off x="-157021" y="1014882"/>
            <a:ext cx="9391135" cy="1938992"/>
          </a:xfrm>
          <a:prstGeom prst="rect">
            <a:avLst/>
          </a:prstGeom>
          <a:noFill/>
        </p:spPr>
        <p:txBody>
          <a:bodyPr wrap="square" rtlCol="0">
            <a:spAutoFit/>
          </a:bodyPr>
          <a:lstStyle/>
          <a:p>
            <a:pPr algn="ctr"/>
            <a:r>
              <a:rPr lang="en-US" sz="4000" u="sng" dirty="0"/>
              <a:t>Wave Propagation in Muddy Sediments using Time Domain Finite Difference Approach </a:t>
            </a:r>
            <a:endParaRPr lang="en-US" sz="4000" dirty="0"/>
          </a:p>
          <a:p>
            <a:pPr algn="ctr"/>
            <a:endParaRPr lang="en-US" sz="4000" dirty="0"/>
          </a:p>
        </p:txBody>
      </p:sp>
      <p:pic>
        <p:nvPicPr>
          <p:cNvPr id="6" name="Picture 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5260977"/>
            <a:ext cx="3505200" cy="1597025"/>
          </a:xfrm>
          <a:prstGeom prst="rect">
            <a:avLst/>
          </a:prstGeom>
          <a:noFill/>
          <a:ln w="12700">
            <a:noFill/>
            <a:miter lim="800000"/>
            <a:headEnd/>
            <a:tailEnd/>
          </a:ln>
        </p:spPr>
      </p:pic>
      <p:sp>
        <p:nvSpPr>
          <p:cNvPr id="7" name="TextBox 6"/>
          <p:cNvSpPr txBox="1"/>
          <p:nvPr/>
        </p:nvSpPr>
        <p:spPr>
          <a:xfrm>
            <a:off x="829178" y="6059489"/>
            <a:ext cx="3927565" cy="369332"/>
          </a:xfrm>
          <a:prstGeom prst="rect">
            <a:avLst/>
          </a:prstGeom>
          <a:noFill/>
        </p:spPr>
        <p:txBody>
          <a:bodyPr wrap="square" rtlCol="0">
            <a:spAutoFit/>
          </a:bodyPr>
          <a:lstStyle/>
          <a:p>
            <a:r>
              <a:rPr lang="en-US" dirty="0"/>
              <a:t>[Work supported by ONR Code 322OA]</a:t>
            </a:r>
          </a:p>
        </p:txBody>
      </p:sp>
      <p:sp>
        <p:nvSpPr>
          <p:cNvPr id="8" name="TextBox 7"/>
          <p:cNvSpPr txBox="1"/>
          <p:nvPr/>
        </p:nvSpPr>
        <p:spPr>
          <a:xfrm>
            <a:off x="423747" y="4770133"/>
            <a:ext cx="8229600" cy="369332"/>
          </a:xfrm>
          <a:prstGeom prst="rect">
            <a:avLst/>
          </a:prstGeom>
          <a:noFill/>
        </p:spPr>
        <p:txBody>
          <a:bodyPr wrap="square" rtlCol="0">
            <a:spAutoFit/>
          </a:bodyPr>
          <a:lstStyle/>
          <a:p>
            <a:pPr algn="ctr" defTabSz="914400"/>
            <a:r>
              <a:rPr lang="en-US" b="1" dirty="0">
                <a:solidFill>
                  <a:srgbClr val="000000"/>
                </a:solidFill>
              </a:rPr>
              <a:t>2pAO. Acoustics of Fine Grained Sediments: Theory and Measurements</a:t>
            </a:r>
            <a:endParaRPr lang="en-US" dirty="0">
              <a:solidFill>
                <a:srgbClr val="000000"/>
              </a:solidFill>
            </a:endParaRPr>
          </a:p>
        </p:txBody>
      </p:sp>
    </p:spTree>
    <p:extLst>
      <p:ext uri="{BB962C8B-B14F-4D97-AF65-F5344CB8AC3E}">
        <p14:creationId xmlns:p14="http://schemas.microsoft.com/office/powerpoint/2010/main" val="3424647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5867012"/>
              </p:ext>
            </p:extLst>
          </p:nvPr>
        </p:nvGraphicFramePr>
        <p:xfrm>
          <a:off x="565941" y="1836342"/>
          <a:ext cx="3199410" cy="4663440"/>
        </p:xfrm>
        <a:graphic>
          <a:graphicData uri="http://schemas.openxmlformats.org/drawingml/2006/table">
            <a:tbl>
              <a:tblPr firstRow="1" bandRow="1">
                <a:tableStyleId>{5C22544A-7EE6-4342-B048-85BDC9FD1C3A}</a:tableStyleId>
              </a:tblPr>
              <a:tblGrid>
                <a:gridCol w="1693994"/>
                <a:gridCol w="1505416"/>
              </a:tblGrid>
              <a:tr h="215579">
                <a:tc>
                  <a:txBody>
                    <a:bodyPr/>
                    <a:lstStyle/>
                    <a:p>
                      <a:r>
                        <a:rPr lang="en-US" sz="1600" dirty="0" smtClean="0"/>
                        <a:t>Model Name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Hcc13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Frequency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200 Hz</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Water Depth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100 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Sediment</a:t>
                      </a:r>
                      <a:r>
                        <a:rPr lang="en-US" sz="1600" baseline="0" dirty="0" smtClean="0"/>
                        <a:t> Layer 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Hard</a:t>
                      </a:r>
                      <a:r>
                        <a:rPr lang="en-US" sz="1600" baseline="0" dirty="0" smtClean="0"/>
                        <a:t> Sediment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999">
                <a:tc>
                  <a:txBody>
                    <a:bodyPr/>
                    <a:lstStyle/>
                    <a:p>
                      <a:r>
                        <a:rPr lang="en-US" sz="1600" baseline="0" dirty="0" smtClean="0"/>
                        <a:t>    -Width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110 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    -Compressional Velocity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1700 m/s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    -Shear Velocity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500 m/s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    -Density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1800 kg/m^3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98">
                <a:tc>
                  <a:txBody>
                    <a:bodyPr/>
                    <a:lstStyle/>
                    <a:p>
                      <a:r>
                        <a:rPr lang="en-US" sz="1600" dirty="0" smtClean="0"/>
                        <a:t>Overall Model</a:t>
                      </a:r>
                      <a:r>
                        <a:rPr lang="en-US" sz="1600" baseline="0" dirty="0" smtClean="0"/>
                        <a:t> Depth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215m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Overall Model Range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500 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solidFill>
                            <a:schemeClr val="tx1"/>
                          </a:solidFill>
                        </a:rPr>
                        <a:t>Source Height</a:t>
                      </a:r>
                      <a:r>
                        <a:rPr lang="en-US" sz="1600" baseline="0" dirty="0" smtClean="0">
                          <a:solidFill>
                            <a:schemeClr val="tx1"/>
                          </a:solidFill>
                        </a:rPr>
                        <a:t> Above Sediment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rgbClr val="FF0000"/>
                          </a:solidFill>
                        </a:rPr>
                        <a:t>.75</a:t>
                      </a:r>
                      <a:r>
                        <a:rPr lang="en-US" sz="1600" baseline="0" dirty="0" smtClean="0">
                          <a:solidFill>
                            <a:srgbClr val="FF0000"/>
                          </a:solidFill>
                        </a:rPr>
                        <a:t> m</a:t>
                      </a: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0" r="6008"/>
          <a:stretch/>
        </p:blipFill>
        <p:spPr>
          <a:xfrm>
            <a:off x="4003288" y="1836342"/>
            <a:ext cx="5140712" cy="4267200"/>
          </a:xfrm>
          <a:prstGeom prst="rect">
            <a:avLst/>
          </a:prstGeom>
        </p:spPr>
      </p:pic>
      <p:sp>
        <p:nvSpPr>
          <p:cNvPr id="9" name="5-Point Star 8"/>
          <p:cNvSpPr/>
          <p:nvPr/>
        </p:nvSpPr>
        <p:spPr>
          <a:xfrm>
            <a:off x="3063846" y="5947191"/>
            <a:ext cx="539015" cy="4908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483025" y="3672854"/>
            <a:ext cx="145984" cy="1029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26625" y="735980"/>
            <a:ext cx="9311268" cy="788105"/>
          </a:xfrm>
        </p:spPr>
        <p:txBody>
          <a:bodyPr>
            <a:normAutofit/>
          </a:bodyPr>
          <a:lstStyle/>
          <a:p>
            <a:r>
              <a:rPr lang="en-US" sz="2800" dirty="0" smtClean="0"/>
              <a:t>Source </a:t>
            </a:r>
            <a:r>
              <a:rPr lang="en-US" sz="2800" dirty="0"/>
              <a:t>located</a:t>
            </a:r>
            <a:r>
              <a:rPr lang="en-US" sz="2800" dirty="0">
                <a:solidFill>
                  <a:srgbClr val="FF0000"/>
                </a:solidFill>
              </a:rPr>
              <a:t> </a:t>
            </a:r>
            <a:r>
              <a:rPr lang="en-US" sz="2800" dirty="0" smtClean="0">
                <a:solidFill>
                  <a:srgbClr val="FF0000"/>
                </a:solidFill>
              </a:rPr>
              <a:t>1/10 </a:t>
            </a:r>
            <a:r>
              <a:rPr lang="en-US" sz="2800" dirty="0"/>
              <a:t>water wavelength above sediment layer</a:t>
            </a:r>
          </a:p>
        </p:txBody>
      </p:sp>
    </p:spTree>
    <p:extLst>
      <p:ext uri="{BB962C8B-B14F-4D97-AF65-F5344CB8AC3E}">
        <p14:creationId xmlns:p14="http://schemas.microsoft.com/office/powerpoint/2010/main" val="30896349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52623" y="1041356"/>
            <a:ext cx="8623387" cy="5816644"/>
            <a:chOff x="-1295030" y="-6746"/>
            <a:chExt cx="10888573" cy="7050024"/>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7" y="-6746"/>
              <a:ext cx="9724170" cy="7050024"/>
            </a:xfrm>
            <a:prstGeom prst="rect">
              <a:avLst/>
            </a:prstGeom>
          </p:spPr>
        </p:pic>
        <p:sp>
          <p:nvSpPr>
            <p:cNvPr id="11" name="TextBox 10"/>
            <p:cNvSpPr txBox="1"/>
            <p:nvPr/>
          </p:nvSpPr>
          <p:spPr>
            <a:xfrm>
              <a:off x="1175294" y="3480169"/>
              <a:ext cx="1546736" cy="373039"/>
            </a:xfrm>
            <a:prstGeom prst="rect">
              <a:avLst/>
            </a:prstGeom>
            <a:noFill/>
          </p:spPr>
          <p:txBody>
            <a:bodyPr wrap="square" rtlCol="0">
              <a:spAutoFit/>
            </a:bodyPr>
            <a:lstStyle/>
            <a:p>
              <a:r>
                <a:rPr lang="en-US" sz="1400" dirty="0" err="1" smtClean="0"/>
                <a:t>Scholte</a:t>
              </a:r>
              <a:r>
                <a:rPr lang="en-US" sz="1400" dirty="0" smtClean="0"/>
                <a:t> </a:t>
              </a:r>
              <a:r>
                <a:rPr lang="en-US" sz="1400" dirty="0"/>
                <a:t>Wave</a:t>
              </a:r>
            </a:p>
          </p:txBody>
        </p:sp>
        <p:cxnSp>
          <p:nvCxnSpPr>
            <p:cNvPr id="12" name="Straight Arrow Connector 11"/>
            <p:cNvCxnSpPr>
              <a:stCxn id="11" idx="0"/>
            </p:cNvCxnSpPr>
            <p:nvPr/>
          </p:nvCxnSpPr>
          <p:spPr>
            <a:xfrm flipH="1" flipV="1">
              <a:off x="1878230" y="2272562"/>
              <a:ext cx="70432" cy="12076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2"/>
            </p:cNvCxnSpPr>
            <p:nvPr/>
          </p:nvCxnSpPr>
          <p:spPr>
            <a:xfrm flipH="1">
              <a:off x="1835219" y="3853208"/>
              <a:ext cx="113443" cy="7476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969969" y="4890271"/>
              <a:ext cx="510137" cy="5276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38607" y="4720966"/>
              <a:ext cx="3517556" cy="307777"/>
            </a:xfrm>
            <a:prstGeom prst="rect">
              <a:avLst/>
            </a:prstGeom>
            <a:noFill/>
          </p:spPr>
          <p:txBody>
            <a:bodyPr wrap="square" rtlCol="0">
              <a:spAutoFit/>
            </a:bodyPr>
            <a:lstStyle/>
            <a:p>
              <a:r>
                <a:rPr lang="en-US" sz="1400" dirty="0"/>
                <a:t>P1P2S2 Shear Head Wave</a:t>
              </a:r>
            </a:p>
          </p:txBody>
        </p:sp>
        <p:cxnSp>
          <p:nvCxnSpPr>
            <p:cNvPr id="17" name="Straight Arrow Connector 16"/>
            <p:cNvCxnSpPr>
              <a:stCxn id="16" idx="1"/>
            </p:cNvCxnSpPr>
            <p:nvPr/>
          </p:nvCxnSpPr>
          <p:spPr>
            <a:xfrm flipH="1" flipV="1">
              <a:off x="3538887" y="4735632"/>
              <a:ext cx="399720" cy="1392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991656" y="4369870"/>
              <a:ext cx="104469" cy="4138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67724" y="4029095"/>
              <a:ext cx="2660820" cy="307777"/>
            </a:xfrm>
            <a:prstGeom prst="rect">
              <a:avLst/>
            </a:prstGeom>
            <a:noFill/>
          </p:spPr>
          <p:txBody>
            <a:bodyPr wrap="square" rtlCol="0">
              <a:spAutoFit/>
            </a:bodyPr>
            <a:lstStyle/>
            <a:p>
              <a:r>
                <a:rPr lang="en-US" sz="1400" dirty="0"/>
                <a:t>Leaking Shear Wave</a:t>
              </a:r>
            </a:p>
          </p:txBody>
        </p:sp>
        <p:sp>
          <p:nvSpPr>
            <p:cNvPr id="20" name="5-Point Star 19"/>
            <p:cNvSpPr/>
            <p:nvPr/>
          </p:nvSpPr>
          <p:spPr>
            <a:xfrm>
              <a:off x="1143214" y="4531543"/>
              <a:ext cx="192508" cy="1672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1143214" y="2061908"/>
              <a:ext cx="192508" cy="1672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295030" y="2952643"/>
              <a:ext cx="2544496" cy="738664"/>
            </a:xfrm>
            <a:prstGeom prst="rect">
              <a:avLst/>
            </a:prstGeom>
            <a:noFill/>
          </p:spPr>
          <p:txBody>
            <a:bodyPr wrap="square" rtlCol="0">
              <a:spAutoFit/>
            </a:bodyPr>
            <a:lstStyle/>
            <a:p>
              <a:r>
                <a:rPr lang="en-US" sz="1400" dirty="0"/>
                <a:t>Source located </a:t>
              </a:r>
              <a:r>
                <a:rPr lang="en-US" sz="1400" dirty="0">
                  <a:solidFill>
                    <a:srgbClr val="FF0000"/>
                  </a:solidFill>
                </a:rPr>
                <a:t>1/10</a:t>
              </a:r>
              <a:r>
                <a:rPr lang="en-US" sz="1400" baseline="30000" dirty="0">
                  <a:solidFill>
                    <a:srgbClr val="FF0000"/>
                  </a:solidFill>
                </a:rPr>
                <a:t>th</a:t>
              </a:r>
              <a:r>
                <a:rPr lang="en-US" sz="1400" dirty="0"/>
                <a:t> of a water wavelength (.75m) above water/sediment interface</a:t>
              </a:r>
            </a:p>
          </p:txBody>
        </p:sp>
        <p:cxnSp>
          <p:nvCxnSpPr>
            <p:cNvPr id="23" name="Straight Arrow Connector 22"/>
            <p:cNvCxnSpPr/>
            <p:nvPr/>
          </p:nvCxnSpPr>
          <p:spPr>
            <a:xfrm flipV="1">
              <a:off x="73792" y="2229151"/>
              <a:ext cx="1067396" cy="571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28199" y="3835131"/>
              <a:ext cx="949551" cy="69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61887" y="1388061"/>
              <a:ext cx="2339963" cy="307777"/>
            </a:xfrm>
            <a:prstGeom prst="rect">
              <a:avLst/>
            </a:prstGeom>
            <a:noFill/>
          </p:spPr>
          <p:txBody>
            <a:bodyPr wrap="square" rtlCol="0">
              <a:spAutoFit/>
            </a:bodyPr>
            <a:lstStyle/>
            <a:p>
              <a:r>
                <a:rPr lang="en-US" sz="1400" dirty="0"/>
                <a:t>Compressional Head Wave</a:t>
              </a:r>
            </a:p>
          </p:txBody>
        </p:sp>
        <p:sp>
          <p:nvSpPr>
            <p:cNvPr id="26" name="TextBox 25"/>
            <p:cNvSpPr txBox="1"/>
            <p:nvPr/>
          </p:nvSpPr>
          <p:spPr>
            <a:xfrm>
              <a:off x="1878230" y="2481305"/>
              <a:ext cx="2109317" cy="373039"/>
            </a:xfrm>
            <a:prstGeom prst="rect">
              <a:avLst/>
            </a:prstGeom>
            <a:noFill/>
          </p:spPr>
          <p:txBody>
            <a:bodyPr wrap="square" rtlCol="0">
              <a:spAutoFit/>
            </a:bodyPr>
            <a:lstStyle/>
            <a:p>
              <a:r>
                <a:rPr lang="en-US" sz="1400" dirty="0"/>
                <a:t>Direct Wave Root</a:t>
              </a:r>
            </a:p>
          </p:txBody>
        </p:sp>
        <p:sp>
          <p:nvSpPr>
            <p:cNvPr id="27" name="TextBox 26"/>
            <p:cNvSpPr txBox="1"/>
            <p:nvPr/>
          </p:nvSpPr>
          <p:spPr>
            <a:xfrm>
              <a:off x="4384885" y="2301591"/>
              <a:ext cx="1775254" cy="523220"/>
            </a:xfrm>
            <a:prstGeom prst="rect">
              <a:avLst/>
            </a:prstGeom>
            <a:noFill/>
          </p:spPr>
          <p:txBody>
            <a:bodyPr wrap="square" rtlCol="0">
              <a:spAutoFit/>
            </a:bodyPr>
            <a:lstStyle/>
            <a:p>
              <a:r>
                <a:rPr lang="en-US" sz="1400" dirty="0"/>
                <a:t>Transmitted Compressional Wave</a:t>
              </a:r>
            </a:p>
          </p:txBody>
        </p:sp>
        <p:cxnSp>
          <p:nvCxnSpPr>
            <p:cNvPr id="28" name="Straight Arrow Connector 27"/>
            <p:cNvCxnSpPr/>
            <p:nvPr/>
          </p:nvCxnSpPr>
          <p:spPr>
            <a:xfrm flipH="1" flipV="1">
              <a:off x="3938607" y="2417240"/>
              <a:ext cx="446278" cy="1698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1"/>
            </p:cNvCxnSpPr>
            <p:nvPr/>
          </p:nvCxnSpPr>
          <p:spPr>
            <a:xfrm flipH="1">
              <a:off x="3654676" y="1541950"/>
              <a:ext cx="307211" cy="2041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0"/>
            </p:cNvCxnSpPr>
            <p:nvPr/>
          </p:nvCxnSpPr>
          <p:spPr>
            <a:xfrm flipV="1">
              <a:off x="2932889" y="2272564"/>
              <a:ext cx="384525" cy="2087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503273" y="5320503"/>
              <a:ext cx="3194113" cy="307777"/>
            </a:xfrm>
            <a:prstGeom prst="rect">
              <a:avLst/>
            </a:prstGeom>
            <a:noFill/>
          </p:spPr>
          <p:txBody>
            <a:bodyPr wrap="square" rtlCol="0">
              <a:spAutoFit/>
            </a:bodyPr>
            <a:lstStyle/>
            <a:p>
              <a:r>
                <a:rPr lang="en-US" sz="1400" dirty="0"/>
                <a:t>Evanescently Generated Shear Waves</a:t>
              </a:r>
            </a:p>
          </p:txBody>
        </p:sp>
        <p:sp>
          <p:nvSpPr>
            <p:cNvPr id="32" name="TextBox 31"/>
            <p:cNvSpPr txBox="1"/>
            <p:nvPr/>
          </p:nvSpPr>
          <p:spPr>
            <a:xfrm>
              <a:off x="3921448" y="1085185"/>
              <a:ext cx="2339963" cy="307777"/>
            </a:xfrm>
            <a:prstGeom prst="rect">
              <a:avLst/>
            </a:prstGeom>
            <a:noFill/>
          </p:spPr>
          <p:txBody>
            <a:bodyPr wrap="square" rtlCol="0">
              <a:spAutoFit/>
            </a:bodyPr>
            <a:lstStyle/>
            <a:p>
              <a:r>
                <a:rPr lang="en-US" sz="1400" dirty="0"/>
                <a:t>Direct Water Wave</a:t>
              </a:r>
            </a:p>
          </p:txBody>
        </p:sp>
        <p:cxnSp>
          <p:nvCxnSpPr>
            <p:cNvPr id="33" name="Straight Arrow Connector 32"/>
            <p:cNvCxnSpPr/>
            <p:nvPr/>
          </p:nvCxnSpPr>
          <p:spPr>
            <a:xfrm flipH="1">
              <a:off x="3387152" y="1228156"/>
              <a:ext cx="591740" cy="792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73981" y="1014127"/>
              <a:ext cx="1483298" cy="523220"/>
            </a:xfrm>
            <a:prstGeom prst="rect">
              <a:avLst/>
            </a:prstGeom>
            <a:noFill/>
          </p:spPr>
          <p:txBody>
            <a:bodyPr wrap="square" rtlCol="0">
              <a:spAutoFit/>
            </a:bodyPr>
            <a:lstStyle/>
            <a:p>
              <a:r>
                <a:rPr lang="en-US" sz="1400" dirty="0"/>
                <a:t>Sea Surface Reflection</a:t>
              </a:r>
            </a:p>
          </p:txBody>
        </p:sp>
        <p:cxnSp>
          <p:nvCxnSpPr>
            <p:cNvPr id="35" name="Straight Arrow Connector 34"/>
            <p:cNvCxnSpPr/>
            <p:nvPr/>
          </p:nvCxnSpPr>
          <p:spPr>
            <a:xfrm>
              <a:off x="1620821" y="1508672"/>
              <a:ext cx="247187" cy="2823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Title 1"/>
          <p:cNvSpPr txBox="1">
            <a:spLocks/>
          </p:cNvSpPr>
          <p:nvPr/>
        </p:nvSpPr>
        <p:spPr>
          <a:xfrm>
            <a:off x="-4708" y="858749"/>
            <a:ext cx="9311268" cy="788105"/>
          </a:xfrm>
          <a:prstGeom prst="rect">
            <a:avLst/>
          </a:prstGeom>
        </p:spPr>
        <p:txBody>
          <a:bodyPr>
            <a:norm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a:lstStyle>
          <a:p>
            <a:pPr defTabSz="914400"/>
            <a:r>
              <a:rPr lang="en-US" sz="2800" kern="0" dirty="0" smtClean="0"/>
              <a:t>Source located</a:t>
            </a:r>
            <a:r>
              <a:rPr lang="en-US" sz="2800" kern="0" dirty="0" smtClean="0">
                <a:solidFill>
                  <a:srgbClr val="FF0000"/>
                </a:solidFill>
              </a:rPr>
              <a:t> 1/10 </a:t>
            </a:r>
            <a:r>
              <a:rPr lang="en-US" sz="2800" kern="0" dirty="0" smtClean="0"/>
              <a:t>water wavelength above sediment layer</a:t>
            </a:r>
            <a:endParaRPr lang="en-US" sz="2800" kern="0" dirty="0"/>
          </a:p>
        </p:txBody>
      </p:sp>
      <p:pic>
        <p:nvPicPr>
          <p:cNvPr id="39" name="Picture 38"/>
          <p:cNvPicPr>
            <a:picLocks noChangeAspect="1"/>
          </p:cNvPicPr>
          <p:nvPr/>
        </p:nvPicPr>
        <p:blipFill>
          <a:blip r:embed="rId4"/>
          <a:stretch>
            <a:fillRect/>
          </a:stretch>
        </p:blipFill>
        <p:spPr>
          <a:xfrm>
            <a:off x="7181383" y="222422"/>
            <a:ext cx="1855115" cy="354976"/>
          </a:xfrm>
          <a:prstGeom prst="rect">
            <a:avLst/>
          </a:prstGeom>
        </p:spPr>
      </p:pic>
    </p:spTree>
    <p:extLst>
      <p:ext uri="{BB962C8B-B14F-4D97-AF65-F5344CB8AC3E}">
        <p14:creationId xmlns:p14="http://schemas.microsoft.com/office/powerpoint/2010/main" val="22524883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16056910"/>
              </p:ext>
            </p:extLst>
          </p:nvPr>
        </p:nvGraphicFramePr>
        <p:xfrm>
          <a:off x="275670" y="1724830"/>
          <a:ext cx="3299772" cy="4663440"/>
        </p:xfrm>
        <a:graphic>
          <a:graphicData uri="http://schemas.openxmlformats.org/drawingml/2006/table">
            <a:tbl>
              <a:tblPr firstRow="1" bandRow="1">
                <a:tableStyleId>{5C22544A-7EE6-4342-B048-85BDC9FD1C3A}</a:tableStyleId>
              </a:tblPr>
              <a:tblGrid>
                <a:gridCol w="1698096"/>
                <a:gridCol w="1601676"/>
              </a:tblGrid>
              <a:tr h="215579">
                <a:tc>
                  <a:txBody>
                    <a:bodyPr/>
                    <a:lstStyle/>
                    <a:p>
                      <a:r>
                        <a:rPr lang="en-US" sz="1600" dirty="0" smtClean="0"/>
                        <a:t>Model Name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Hcc14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Frequency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200 Hz</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Water Depth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100 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Sediment</a:t>
                      </a:r>
                      <a:r>
                        <a:rPr lang="en-US" sz="1600" baseline="0" dirty="0" smtClean="0"/>
                        <a:t> Layer 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Hard</a:t>
                      </a:r>
                      <a:r>
                        <a:rPr lang="en-US" sz="1600" baseline="0" dirty="0" smtClean="0"/>
                        <a:t> Sediment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999">
                <a:tc>
                  <a:txBody>
                    <a:bodyPr/>
                    <a:lstStyle/>
                    <a:p>
                      <a:r>
                        <a:rPr lang="en-US" sz="1600" baseline="0" dirty="0" smtClean="0"/>
                        <a:t>    -Width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110 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    -Compressional Velocity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1700 m/s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    -Shear Velocity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500 m/s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    -Density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1800 kg/m^3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98">
                <a:tc>
                  <a:txBody>
                    <a:bodyPr/>
                    <a:lstStyle/>
                    <a:p>
                      <a:r>
                        <a:rPr lang="en-US" sz="1600" dirty="0" smtClean="0"/>
                        <a:t>Overall Model</a:t>
                      </a:r>
                      <a:r>
                        <a:rPr lang="en-US" sz="1600" baseline="0" dirty="0" smtClean="0"/>
                        <a:t> Depth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215m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Overall Model Range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500 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solidFill>
                            <a:schemeClr val="tx1"/>
                          </a:solidFill>
                        </a:rPr>
                        <a:t>Source Height</a:t>
                      </a:r>
                      <a:r>
                        <a:rPr lang="en-US" sz="1600" baseline="0" dirty="0" smtClean="0">
                          <a:solidFill>
                            <a:schemeClr val="tx1"/>
                          </a:solidFill>
                        </a:rPr>
                        <a:t> Above Sediment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rgbClr val="FF0000"/>
                          </a:solidFill>
                        </a:rPr>
                        <a:t>7.5</a:t>
                      </a:r>
                      <a:r>
                        <a:rPr lang="en-US" sz="1600" baseline="0" dirty="0" smtClean="0">
                          <a:solidFill>
                            <a:srgbClr val="FF0000"/>
                          </a:solidFill>
                        </a:rPr>
                        <a:t> m</a:t>
                      </a: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831"/>
          <a:stretch/>
        </p:blipFill>
        <p:spPr>
          <a:xfrm>
            <a:off x="3606623" y="2070518"/>
            <a:ext cx="5414714" cy="4267200"/>
          </a:xfrm>
          <a:prstGeom prst="rect">
            <a:avLst/>
          </a:prstGeom>
        </p:spPr>
      </p:pic>
      <p:sp>
        <p:nvSpPr>
          <p:cNvPr id="9" name="5-Point Star 8"/>
          <p:cNvSpPr/>
          <p:nvPr/>
        </p:nvSpPr>
        <p:spPr>
          <a:xfrm>
            <a:off x="2718159" y="5846830"/>
            <a:ext cx="539015" cy="4908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293454" y="3907030"/>
            <a:ext cx="145984" cy="1029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9946" y="936725"/>
            <a:ext cx="9311268" cy="788105"/>
          </a:xfrm>
          <a:prstGeom prst="rect">
            <a:avLst/>
          </a:prstGeom>
        </p:spPr>
        <p:txBody>
          <a:bodyPr>
            <a:norm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a:lstStyle>
          <a:p>
            <a:pPr defTabSz="914400"/>
            <a:r>
              <a:rPr lang="en-US" sz="2800" kern="0" dirty="0" smtClean="0"/>
              <a:t>Source located</a:t>
            </a:r>
            <a:r>
              <a:rPr lang="en-US" sz="2800" kern="0" dirty="0" smtClean="0">
                <a:solidFill>
                  <a:srgbClr val="FF0000"/>
                </a:solidFill>
              </a:rPr>
              <a:t> 1 </a:t>
            </a:r>
            <a:r>
              <a:rPr lang="en-US" sz="2800" kern="0" dirty="0" smtClean="0"/>
              <a:t>water wavelength above sediment layer</a:t>
            </a:r>
            <a:endParaRPr lang="en-US" sz="2800" kern="0" dirty="0"/>
          </a:p>
        </p:txBody>
      </p:sp>
    </p:spTree>
    <p:extLst>
      <p:ext uri="{BB962C8B-B14F-4D97-AF65-F5344CB8AC3E}">
        <p14:creationId xmlns:p14="http://schemas.microsoft.com/office/powerpoint/2010/main" val="19848551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11947"/>
            <a:ext cx="9548813" cy="5946053"/>
            <a:chOff x="-1362405" y="0"/>
            <a:chExt cx="11379569" cy="705002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81" y="0"/>
              <a:ext cx="9724170" cy="7050024"/>
            </a:xfrm>
            <a:prstGeom prst="rect">
              <a:avLst/>
            </a:prstGeom>
          </p:spPr>
        </p:pic>
        <p:sp>
          <p:nvSpPr>
            <p:cNvPr id="5" name="Title 1"/>
            <p:cNvSpPr txBox="1">
              <a:spLocks/>
            </p:cNvSpPr>
            <p:nvPr/>
          </p:nvSpPr>
          <p:spPr>
            <a:xfrm>
              <a:off x="-347287" y="43891"/>
              <a:ext cx="10364451" cy="1596177"/>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000" dirty="0"/>
                <a:t>Source located</a:t>
              </a:r>
              <a:r>
                <a:rPr lang="en-US" sz="2000" dirty="0">
                  <a:solidFill>
                    <a:srgbClr val="FF0000"/>
                  </a:solidFill>
                </a:rPr>
                <a:t> 1 </a:t>
              </a:r>
              <a:r>
                <a:rPr lang="en-US" sz="2000" dirty="0"/>
                <a:t>water wavelength above sediment layer</a:t>
              </a:r>
            </a:p>
          </p:txBody>
        </p:sp>
        <p:sp>
          <p:nvSpPr>
            <p:cNvPr id="6" name="TextBox 5"/>
            <p:cNvSpPr txBox="1"/>
            <p:nvPr/>
          </p:nvSpPr>
          <p:spPr>
            <a:xfrm>
              <a:off x="1164707" y="2675160"/>
              <a:ext cx="1713352" cy="1642139"/>
            </a:xfrm>
            <a:prstGeom prst="rect">
              <a:avLst/>
            </a:prstGeom>
            <a:solidFill>
              <a:schemeClr val="tx1"/>
            </a:solidFill>
          </p:spPr>
          <p:txBody>
            <a:bodyPr wrap="square" rtlCol="0">
              <a:spAutoFit/>
            </a:bodyPr>
            <a:lstStyle/>
            <a:p>
              <a:pPr algn="ctr"/>
              <a:r>
                <a:rPr lang="en-US" sz="1400" dirty="0">
                  <a:solidFill>
                    <a:schemeClr val="bg1"/>
                  </a:solidFill>
                </a:rPr>
                <a:t>SIGNIFICANTLY REDUCED </a:t>
              </a:r>
              <a:r>
                <a:rPr lang="en-US" sz="1400" dirty="0" err="1" smtClean="0">
                  <a:solidFill>
                    <a:schemeClr val="bg1"/>
                  </a:solidFill>
                </a:rPr>
                <a:t>Scholte</a:t>
              </a:r>
              <a:r>
                <a:rPr lang="en-US" sz="1400" dirty="0" smtClean="0">
                  <a:solidFill>
                    <a:schemeClr val="bg1"/>
                  </a:solidFill>
                </a:rPr>
                <a:t> </a:t>
              </a:r>
              <a:r>
                <a:rPr lang="en-US" sz="1400" dirty="0">
                  <a:solidFill>
                    <a:schemeClr val="bg1"/>
                  </a:solidFill>
                </a:rPr>
                <a:t>Wave &amp; Evanescently Generated Shear Wave</a:t>
              </a:r>
            </a:p>
          </p:txBody>
        </p:sp>
        <p:cxnSp>
          <p:nvCxnSpPr>
            <p:cNvPr id="7" name="Straight Arrow Connector 6"/>
            <p:cNvCxnSpPr/>
            <p:nvPr/>
          </p:nvCxnSpPr>
          <p:spPr>
            <a:xfrm flipH="1" flipV="1">
              <a:off x="1810854" y="2195561"/>
              <a:ext cx="104474" cy="5691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2"/>
            </p:cNvCxnSpPr>
            <p:nvPr/>
          </p:nvCxnSpPr>
          <p:spPr>
            <a:xfrm flipH="1">
              <a:off x="1931489" y="4317300"/>
              <a:ext cx="89894" cy="3894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896244" y="4972817"/>
              <a:ext cx="516486" cy="368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75933" y="4745264"/>
              <a:ext cx="3517556" cy="307777"/>
            </a:xfrm>
            <a:prstGeom prst="rect">
              <a:avLst/>
            </a:prstGeom>
            <a:noFill/>
          </p:spPr>
          <p:txBody>
            <a:bodyPr wrap="square" rtlCol="0">
              <a:spAutoFit/>
            </a:bodyPr>
            <a:lstStyle/>
            <a:p>
              <a:r>
                <a:rPr lang="en-US" sz="1400" dirty="0"/>
                <a:t>P1P2S2 Shear Head Wave</a:t>
              </a:r>
            </a:p>
          </p:txBody>
        </p:sp>
        <p:cxnSp>
          <p:nvCxnSpPr>
            <p:cNvPr id="12" name="Straight Arrow Connector 11"/>
            <p:cNvCxnSpPr/>
            <p:nvPr/>
          </p:nvCxnSpPr>
          <p:spPr>
            <a:xfrm flipH="1" flipV="1">
              <a:off x="3519637" y="4716381"/>
              <a:ext cx="399720" cy="2469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1"/>
            </p:cNvCxnSpPr>
            <p:nvPr/>
          </p:nvCxnSpPr>
          <p:spPr>
            <a:xfrm flipH="1">
              <a:off x="3136031" y="4407262"/>
              <a:ext cx="72210" cy="2994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08241" y="4253373"/>
              <a:ext cx="2660820" cy="307777"/>
            </a:xfrm>
            <a:prstGeom prst="rect">
              <a:avLst/>
            </a:prstGeom>
            <a:noFill/>
          </p:spPr>
          <p:txBody>
            <a:bodyPr wrap="square" rtlCol="0">
              <a:spAutoFit/>
            </a:bodyPr>
            <a:lstStyle/>
            <a:p>
              <a:r>
                <a:rPr lang="en-US" sz="1400" dirty="0"/>
                <a:t>Leaking Shear Wave</a:t>
              </a:r>
            </a:p>
          </p:txBody>
        </p:sp>
        <p:sp>
          <p:nvSpPr>
            <p:cNvPr id="15" name="5-Point Star 14"/>
            <p:cNvSpPr/>
            <p:nvPr/>
          </p:nvSpPr>
          <p:spPr>
            <a:xfrm>
              <a:off x="1075839" y="4454543"/>
              <a:ext cx="192508" cy="1672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075839" y="1984908"/>
              <a:ext cx="192508" cy="1672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62405" y="2875643"/>
              <a:ext cx="2544496" cy="875808"/>
            </a:xfrm>
            <a:prstGeom prst="rect">
              <a:avLst/>
            </a:prstGeom>
            <a:noFill/>
          </p:spPr>
          <p:txBody>
            <a:bodyPr wrap="square" rtlCol="0">
              <a:spAutoFit/>
            </a:bodyPr>
            <a:lstStyle/>
            <a:p>
              <a:r>
                <a:rPr lang="en-US" sz="1400" dirty="0"/>
                <a:t>Source located a water wavelength (</a:t>
              </a:r>
              <a:r>
                <a:rPr lang="en-US" sz="1400" dirty="0">
                  <a:solidFill>
                    <a:srgbClr val="FF0000"/>
                  </a:solidFill>
                </a:rPr>
                <a:t>7.5m</a:t>
              </a:r>
              <a:r>
                <a:rPr lang="en-US" sz="1400" dirty="0"/>
                <a:t>) above water/sediment interface</a:t>
              </a:r>
            </a:p>
          </p:txBody>
        </p:sp>
        <p:cxnSp>
          <p:nvCxnSpPr>
            <p:cNvPr id="18" name="Straight Arrow Connector 17"/>
            <p:cNvCxnSpPr/>
            <p:nvPr/>
          </p:nvCxnSpPr>
          <p:spPr>
            <a:xfrm flipV="1">
              <a:off x="6417" y="2152151"/>
              <a:ext cx="1067396" cy="571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824" y="3758131"/>
              <a:ext cx="949551" cy="69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06382" y="1604912"/>
              <a:ext cx="2836205" cy="364920"/>
            </a:xfrm>
            <a:prstGeom prst="rect">
              <a:avLst/>
            </a:prstGeom>
            <a:noFill/>
          </p:spPr>
          <p:txBody>
            <a:bodyPr wrap="square" rtlCol="0">
              <a:spAutoFit/>
            </a:bodyPr>
            <a:lstStyle/>
            <a:p>
              <a:r>
                <a:rPr lang="en-US" sz="1400" dirty="0"/>
                <a:t>Compressional Head Wave</a:t>
              </a:r>
            </a:p>
          </p:txBody>
        </p:sp>
        <p:sp>
          <p:nvSpPr>
            <p:cNvPr id="21" name="TextBox 20"/>
            <p:cNvSpPr txBox="1"/>
            <p:nvPr/>
          </p:nvSpPr>
          <p:spPr>
            <a:xfrm>
              <a:off x="1866374" y="2361570"/>
              <a:ext cx="1817176" cy="364920"/>
            </a:xfrm>
            <a:prstGeom prst="rect">
              <a:avLst/>
            </a:prstGeom>
            <a:noFill/>
          </p:spPr>
          <p:txBody>
            <a:bodyPr wrap="square" rtlCol="0">
              <a:spAutoFit/>
            </a:bodyPr>
            <a:lstStyle/>
            <a:p>
              <a:r>
                <a:rPr lang="en-US" sz="1400" dirty="0"/>
                <a:t>Direct Wave Root</a:t>
              </a:r>
            </a:p>
          </p:txBody>
        </p:sp>
        <p:sp>
          <p:nvSpPr>
            <p:cNvPr id="22" name="TextBox 21"/>
            <p:cNvSpPr txBox="1"/>
            <p:nvPr/>
          </p:nvSpPr>
          <p:spPr>
            <a:xfrm>
              <a:off x="4310398" y="2358670"/>
              <a:ext cx="3250427" cy="364920"/>
            </a:xfrm>
            <a:prstGeom prst="rect">
              <a:avLst/>
            </a:prstGeom>
            <a:noFill/>
          </p:spPr>
          <p:txBody>
            <a:bodyPr wrap="square" rtlCol="0">
              <a:spAutoFit/>
            </a:bodyPr>
            <a:lstStyle/>
            <a:p>
              <a:r>
                <a:rPr lang="en-US" sz="1400" dirty="0"/>
                <a:t>Transmitted Compressional Wave</a:t>
              </a:r>
            </a:p>
          </p:txBody>
        </p:sp>
        <p:cxnSp>
          <p:nvCxnSpPr>
            <p:cNvPr id="23" name="Straight Arrow Connector 22"/>
            <p:cNvCxnSpPr/>
            <p:nvPr/>
          </p:nvCxnSpPr>
          <p:spPr>
            <a:xfrm flipH="1" flipV="1">
              <a:off x="3871232" y="2340240"/>
              <a:ext cx="446278" cy="1698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1"/>
            </p:cNvCxnSpPr>
            <p:nvPr/>
          </p:nvCxnSpPr>
          <p:spPr>
            <a:xfrm flipH="1">
              <a:off x="3699174" y="1787373"/>
              <a:ext cx="307208" cy="175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0"/>
            </p:cNvCxnSpPr>
            <p:nvPr/>
          </p:nvCxnSpPr>
          <p:spPr>
            <a:xfrm flipV="1">
              <a:off x="2774963" y="2214813"/>
              <a:ext cx="571327" cy="1467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12730" y="5175417"/>
              <a:ext cx="3680033" cy="364920"/>
            </a:xfrm>
            <a:prstGeom prst="rect">
              <a:avLst/>
            </a:prstGeom>
            <a:noFill/>
          </p:spPr>
          <p:txBody>
            <a:bodyPr wrap="square" rtlCol="0">
              <a:spAutoFit/>
            </a:bodyPr>
            <a:lstStyle/>
            <a:p>
              <a:r>
                <a:rPr lang="en-US" sz="1400" dirty="0"/>
                <a:t>Evanescently Generated Shear Waves</a:t>
              </a:r>
            </a:p>
          </p:txBody>
        </p:sp>
        <p:sp>
          <p:nvSpPr>
            <p:cNvPr id="27" name="TextBox 26"/>
            <p:cNvSpPr txBox="1"/>
            <p:nvPr/>
          </p:nvSpPr>
          <p:spPr>
            <a:xfrm>
              <a:off x="3948938" y="1060323"/>
              <a:ext cx="2339963" cy="307777"/>
            </a:xfrm>
            <a:prstGeom prst="rect">
              <a:avLst/>
            </a:prstGeom>
            <a:noFill/>
          </p:spPr>
          <p:txBody>
            <a:bodyPr wrap="square" rtlCol="0">
              <a:spAutoFit/>
            </a:bodyPr>
            <a:lstStyle/>
            <a:p>
              <a:r>
                <a:rPr lang="en-US" sz="1400" dirty="0"/>
                <a:t>Direct Water Wave</a:t>
              </a:r>
            </a:p>
          </p:txBody>
        </p:sp>
        <p:cxnSp>
          <p:nvCxnSpPr>
            <p:cNvPr id="28" name="Straight Arrow Connector 27"/>
            <p:cNvCxnSpPr/>
            <p:nvPr/>
          </p:nvCxnSpPr>
          <p:spPr>
            <a:xfrm flipH="1">
              <a:off x="3414642" y="1203294"/>
              <a:ext cx="591740" cy="792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94753" y="999805"/>
              <a:ext cx="1483298" cy="523220"/>
            </a:xfrm>
            <a:prstGeom prst="rect">
              <a:avLst/>
            </a:prstGeom>
            <a:noFill/>
          </p:spPr>
          <p:txBody>
            <a:bodyPr wrap="square" rtlCol="0">
              <a:spAutoFit/>
            </a:bodyPr>
            <a:lstStyle/>
            <a:p>
              <a:r>
                <a:rPr lang="en-US" sz="1400" dirty="0"/>
                <a:t>Sea Surface Reflection</a:t>
              </a:r>
            </a:p>
          </p:txBody>
        </p:sp>
        <p:cxnSp>
          <p:nvCxnSpPr>
            <p:cNvPr id="30" name="Straight Arrow Connector 29"/>
            <p:cNvCxnSpPr/>
            <p:nvPr/>
          </p:nvCxnSpPr>
          <p:spPr>
            <a:xfrm>
              <a:off x="1541592" y="1494350"/>
              <a:ext cx="226248" cy="2493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8" name="Picture 37"/>
          <p:cNvPicPr>
            <a:picLocks noChangeAspect="1"/>
          </p:cNvPicPr>
          <p:nvPr/>
        </p:nvPicPr>
        <p:blipFill>
          <a:blip r:embed="rId4"/>
          <a:stretch>
            <a:fillRect/>
          </a:stretch>
        </p:blipFill>
        <p:spPr>
          <a:xfrm>
            <a:off x="7181383" y="222422"/>
            <a:ext cx="1855115" cy="354976"/>
          </a:xfrm>
          <a:prstGeom prst="rect">
            <a:avLst/>
          </a:prstGeom>
        </p:spPr>
      </p:pic>
    </p:spTree>
    <p:extLst>
      <p:ext uri="{BB962C8B-B14F-4D97-AF65-F5344CB8AC3E}">
        <p14:creationId xmlns:p14="http://schemas.microsoft.com/office/powerpoint/2010/main" val="24451285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9036" y="-57668"/>
            <a:ext cx="10364451" cy="1160251"/>
          </a:xfrm>
        </p:spPr>
        <p:txBody>
          <a:bodyPr/>
          <a:lstStyle/>
          <a:p>
            <a:r>
              <a:rPr lang="en-US" u="sng" dirty="0" smtClean="0"/>
              <a:t>Muddy Environment </a:t>
            </a:r>
            <a:r>
              <a:rPr lang="en-US" u="sng" dirty="0"/>
              <a:t>E</a:t>
            </a:r>
            <a:r>
              <a:rPr lang="en-US" u="sng" dirty="0" smtClean="0"/>
              <a:t>xample</a:t>
            </a:r>
            <a:endParaRPr lang="en-US" u="sng" dirty="0"/>
          </a:p>
        </p:txBody>
      </p:sp>
      <p:graphicFrame>
        <p:nvGraphicFramePr>
          <p:cNvPr id="4" name="Table 3"/>
          <p:cNvGraphicFramePr>
            <a:graphicFrameLocks noGrp="1"/>
          </p:cNvGraphicFramePr>
          <p:nvPr>
            <p:extLst>
              <p:ext uri="{D42A27DB-BD31-4B8C-83A1-F6EECF244321}">
                <p14:modId xmlns:p14="http://schemas.microsoft.com/office/powerpoint/2010/main" val="1717672018"/>
              </p:ext>
            </p:extLst>
          </p:nvPr>
        </p:nvGraphicFramePr>
        <p:xfrm>
          <a:off x="312628" y="1329916"/>
          <a:ext cx="3629474" cy="5090159"/>
        </p:xfrm>
        <a:graphic>
          <a:graphicData uri="http://schemas.openxmlformats.org/drawingml/2006/table">
            <a:tbl>
              <a:tblPr firstRow="1" bandRow="1">
                <a:tableStyleId>{5C22544A-7EE6-4342-B048-85BDC9FD1C3A}</a:tableStyleId>
              </a:tblPr>
              <a:tblGrid>
                <a:gridCol w="2171609"/>
                <a:gridCol w="1457865"/>
              </a:tblGrid>
              <a:tr h="215579">
                <a:tc>
                  <a:txBody>
                    <a:bodyPr/>
                    <a:lstStyle/>
                    <a:p>
                      <a:r>
                        <a:rPr lang="en-US" sz="1400" dirty="0" smtClean="0"/>
                        <a:t>Model Name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Hcc21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Frequency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200 Hz</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Water Depth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100 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Sediment</a:t>
                      </a:r>
                      <a:r>
                        <a:rPr lang="en-US" sz="1400" baseline="0" dirty="0" smtClean="0"/>
                        <a:t> Layer 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Mud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baseline="0" dirty="0" smtClean="0"/>
                        <a:t>    Width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12 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    Compressional</a:t>
                      </a:r>
                      <a:r>
                        <a:rPr lang="en-US" sz="1400" baseline="0" dirty="0" smtClean="0"/>
                        <a:t> Velocity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1530 m/s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    Shear Velocity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100 m/s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    Density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1400 kg/m^3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Sediment</a:t>
                      </a:r>
                      <a:r>
                        <a:rPr lang="en-US" sz="1400" baseline="0" dirty="0" smtClean="0"/>
                        <a:t> Layer 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Hard Sand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     Width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100 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    Compressional</a:t>
                      </a:r>
                      <a:r>
                        <a:rPr lang="en-US" sz="1400" baseline="0" dirty="0" smtClean="0"/>
                        <a:t> Velocity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1700 m/s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    Shear Velocity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500</a:t>
                      </a:r>
                      <a:r>
                        <a:rPr lang="en-US" sz="1400" baseline="0" dirty="0" smtClean="0"/>
                        <a:t> </a:t>
                      </a:r>
                      <a:r>
                        <a:rPr lang="en-US" sz="1400" dirty="0" smtClean="0"/>
                        <a:t>m/s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     Density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1800 kg/m^3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98">
                <a:tc>
                  <a:txBody>
                    <a:bodyPr/>
                    <a:lstStyle/>
                    <a:p>
                      <a:r>
                        <a:rPr lang="en-US" sz="1400" dirty="0" smtClean="0"/>
                        <a:t>Overall Model</a:t>
                      </a:r>
                      <a:r>
                        <a:rPr lang="en-US" sz="1400" baseline="0" dirty="0" smtClean="0"/>
                        <a:t> Depth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216m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Overall Model Range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500 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t>Source Depth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smtClean="0"/>
                        <a:t>.125 m above seafloor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1"/>
          <p:cNvGrpSpPr/>
          <p:nvPr/>
        </p:nvGrpSpPr>
        <p:grpSpPr>
          <a:xfrm>
            <a:off x="4196157" y="1683834"/>
            <a:ext cx="5204321" cy="4382325"/>
            <a:chOff x="4209168" y="1430678"/>
            <a:chExt cx="5811442" cy="4635481"/>
          </a:xfrm>
        </p:grpSpPr>
        <p:pic>
          <p:nvPicPr>
            <p:cNvPr id="7" name="Picture 6"/>
            <p:cNvPicPr>
              <a:picLocks noChangeAspect="1"/>
            </p:cNvPicPr>
            <p:nvPr/>
          </p:nvPicPr>
          <p:blipFill rotWithShape="1">
            <a:blip r:embed="rId3"/>
            <a:srcRect l="12321"/>
            <a:stretch/>
          </p:blipFill>
          <p:spPr>
            <a:xfrm>
              <a:off x="4613189" y="1430678"/>
              <a:ext cx="5407421" cy="4635481"/>
            </a:xfrm>
            <a:prstGeom prst="rect">
              <a:avLst/>
            </a:prstGeom>
          </p:spPr>
        </p:pic>
        <p:sp>
          <p:nvSpPr>
            <p:cNvPr id="9" name="TextBox 8"/>
            <p:cNvSpPr txBox="1"/>
            <p:nvPr/>
          </p:nvSpPr>
          <p:spPr>
            <a:xfrm>
              <a:off x="4209168" y="2146480"/>
              <a:ext cx="615342" cy="307776"/>
            </a:xfrm>
            <a:prstGeom prst="rect">
              <a:avLst/>
            </a:prstGeom>
            <a:noFill/>
          </p:spPr>
          <p:txBody>
            <a:bodyPr wrap="square" rtlCol="0">
              <a:spAutoFit/>
            </a:bodyPr>
            <a:lstStyle/>
            <a:p>
              <a:r>
                <a:rPr lang="en-US" sz="1400" dirty="0"/>
                <a:t>100</a:t>
              </a:r>
            </a:p>
          </p:txBody>
        </p:sp>
        <p:sp>
          <p:nvSpPr>
            <p:cNvPr id="10" name="TextBox 9"/>
            <p:cNvSpPr txBox="1"/>
            <p:nvPr/>
          </p:nvSpPr>
          <p:spPr>
            <a:xfrm>
              <a:off x="4209168" y="2584251"/>
              <a:ext cx="615340" cy="325557"/>
            </a:xfrm>
            <a:prstGeom prst="rect">
              <a:avLst/>
            </a:prstGeom>
            <a:noFill/>
          </p:spPr>
          <p:txBody>
            <a:bodyPr wrap="square" rtlCol="0">
              <a:spAutoFit/>
            </a:bodyPr>
            <a:lstStyle/>
            <a:p>
              <a:r>
                <a:rPr lang="en-US" sz="1400" dirty="0"/>
                <a:t>2</a:t>
              </a:r>
              <a:r>
                <a:rPr lang="en-US" sz="1400" dirty="0" smtClean="0"/>
                <a:t>50</a:t>
              </a:r>
              <a:endParaRPr lang="en-US" sz="1400" dirty="0"/>
            </a:p>
          </p:txBody>
        </p:sp>
      </p:grpSp>
      <p:sp>
        <p:nvSpPr>
          <p:cNvPr id="17" name="TextBox 16"/>
          <p:cNvSpPr txBox="1"/>
          <p:nvPr/>
        </p:nvSpPr>
        <p:spPr>
          <a:xfrm>
            <a:off x="4130823" y="1989053"/>
            <a:ext cx="551058" cy="307777"/>
          </a:xfrm>
          <a:prstGeom prst="rect">
            <a:avLst/>
          </a:prstGeom>
          <a:noFill/>
        </p:spPr>
        <p:txBody>
          <a:bodyPr wrap="square" rtlCol="0">
            <a:spAutoFit/>
          </a:bodyPr>
          <a:lstStyle/>
          <a:p>
            <a:pPr algn="ctr"/>
            <a:r>
              <a:rPr lang="en-US" sz="1400" dirty="0" smtClean="0"/>
              <a:t>0</a:t>
            </a:r>
            <a:endParaRPr lang="en-US" sz="1400" dirty="0"/>
          </a:p>
        </p:txBody>
      </p:sp>
      <p:sp>
        <p:nvSpPr>
          <p:cNvPr id="23" name="TextBox 22"/>
          <p:cNvSpPr txBox="1"/>
          <p:nvPr/>
        </p:nvSpPr>
        <p:spPr>
          <a:xfrm>
            <a:off x="4196155" y="3692831"/>
            <a:ext cx="551057" cy="290968"/>
          </a:xfrm>
          <a:prstGeom prst="rect">
            <a:avLst/>
          </a:prstGeom>
          <a:noFill/>
        </p:spPr>
        <p:txBody>
          <a:bodyPr wrap="square" rtlCol="0">
            <a:spAutoFit/>
          </a:bodyPr>
          <a:lstStyle/>
          <a:p>
            <a:r>
              <a:rPr lang="en-US" sz="1400" dirty="0"/>
              <a:t>100</a:t>
            </a:r>
          </a:p>
        </p:txBody>
      </p:sp>
      <p:sp>
        <p:nvSpPr>
          <p:cNvPr id="24" name="TextBox 23"/>
          <p:cNvSpPr txBox="1"/>
          <p:nvPr/>
        </p:nvSpPr>
        <p:spPr>
          <a:xfrm>
            <a:off x="4196155" y="5010605"/>
            <a:ext cx="551057" cy="290968"/>
          </a:xfrm>
          <a:prstGeom prst="rect">
            <a:avLst/>
          </a:prstGeom>
          <a:noFill/>
        </p:spPr>
        <p:txBody>
          <a:bodyPr wrap="square" rtlCol="0">
            <a:spAutoFit/>
          </a:bodyPr>
          <a:lstStyle/>
          <a:p>
            <a:r>
              <a:rPr lang="en-US" sz="1400" dirty="0"/>
              <a:t>100</a:t>
            </a:r>
          </a:p>
        </p:txBody>
      </p:sp>
      <p:sp>
        <p:nvSpPr>
          <p:cNvPr id="25" name="TextBox 24"/>
          <p:cNvSpPr txBox="1"/>
          <p:nvPr/>
        </p:nvSpPr>
        <p:spPr>
          <a:xfrm>
            <a:off x="4196157" y="4092130"/>
            <a:ext cx="551055" cy="307777"/>
          </a:xfrm>
          <a:prstGeom prst="rect">
            <a:avLst/>
          </a:prstGeom>
          <a:noFill/>
        </p:spPr>
        <p:txBody>
          <a:bodyPr wrap="square" rtlCol="0">
            <a:spAutoFit/>
          </a:bodyPr>
          <a:lstStyle/>
          <a:p>
            <a:r>
              <a:rPr lang="en-US" sz="1400" dirty="0"/>
              <a:t>2</a:t>
            </a:r>
            <a:r>
              <a:rPr lang="en-US" sz="1400" dirty="0" smtClean="0"/>
              <a:t>50</a:t>
            </a:r>
            <a:endParaRPr lang="en-US" sz="1400" dirty="0"/>
          </a:p>
        </p:txBody>
      </p:sp>
      <p:sp>
        <p:nvSpPr>
          <p:cNvPr id="26" name="TextBox 25"/>
          <p:cNvSpPr txBox="1"/>
          <p:nvPr/>
        </p:nvSpPr>
        <p:spPr>
          <a:xfrm>
            <a:off x="4196155" y="5424448"/>
            <a:ext cx="551055" cy="307777"/>
          </a:xfrm>
          <a:prstGeom prst="rect">
            <a:avLst/>
          </a:prstGeom>
          <a:noFill/>
        </p:spPr>
        <p:txBody>
          <a:bodyPr wrap="square" rtlCol="0">
            <a:spAutoFit/>
          </a:bodyPr>
          <a:lstStyle/>
          <a:p>
            <a:r>
              <a:rPr lang="en-US" sz="1400" dirty="0"/>
              <a:t>2</a:t>
            </a:r>
            <a:r>
              <a:rPr lang="en-US" sz="1400" dirty="0" smtClean="0"/>
              <a:t>50</a:t>
            </a:r>
            <a:endParaRPr lang="en-US" sz="1400" dirty="0"/>
          </a:p>
        </p:txBody>
      </p:sp>
      <p:sp>
        <p:nvSpPr>
          <p:cNvPr id="27" name="TextBox 26"/>
          <p:cNvSpPr txBox="1"/>
          <p:nvPr/>
        </p:nvSpPr>
        <p:spPr>
          <a:xfrm>
            <a:off x="4155675" y="3310588"/>
            <a:ext cx="551058" cy="307777"/>
          </a:xfrm>
          <a:prstGeom prst="rect">
            <a:avLst/>
          </a:prstGeom>
          <a:noFill/>
        </p:spPr>
        <p:txBody>
          <a:bodyPr wrap="square" rtlCol="0">
            <a:spAutoFit/>
          </a:bodyPr>
          <a:lstStyle/>
          <a:p>
            <a:pPr algn="ctr"/>
            <a:r>
              <a:rPr lang="en-US" sz="1400" dirty="0" smtClean="0"/>
              <a:t>0</a:t>
            </a:r>
            <a:endParaRPr lang="en-US" sz="1400" dirty="0"/>
          </a:p>
        </p:txBody>
      </p:sp>
      <p:sp>
        <p:nvSpPr>
          <p:cNvPr id="28" name="TextBox 27"/>
          <p:cNvSpPr txBox="1"/>
          <p:nvPr/>
        </p:nvSpPr>
        <p:spPr>
          <a:xfrm>
            <a:off x="4130823" y="4618730"/>
            <a:ext cx="551058" cy="307777"/>
          </a:xfrm>
          <a:prstGeom prst="rect">
            <a:avLst/>
          </a:prstGeom>
          <a:noFill/>
        </p:spPr>
        <p:txBody>
          <a:bodyPr wrap="square" rtlCol="0">
            <a:spAutoFit/>
          </a:bodyPr>
          <a:lstStyle/>
          <a:p>
            <a:pPr algn="ctr"/>
            <a:r>
              <a:rPr lang="en-US" sz="1400" dirty="0" smtClean="0"/>
              <a:t>0</a:t>
            </a:r>
            <a:endParaRPr lang="en-US" sz="1400" dirty="0"/>
          </a:p>
        </p:txBody>
      </p:sp>
    </p:spTree>
    <p:extLst>
      <p:ext uri="{BB962C8B-B14F-4D97-AF65-F5344CB8AC3E}">
        <p14:creationId xmlns:p14="http://schemas.microsoft.com/office/powerpoint/2010/main" val="32665287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633" y="1057276"/>
            <a:ext cx="8006576" cy="5612778"/>
            <a:chOff x="1381697" y="1038199"/>
            <a:chExt cx="5486400" cy="3660349"/>
          </a:xfrm>
        </p:grpSpPr>
        <p:pic>
          <p:nvPicPr>
            <p:cNvPr id="1026" name="Picture 2" descr="Displaying hcc37_0540.jpg"/>
            <p:cNvPicPr>
              <a:picLocks noChangeAspect="1" noChangeArrowheads="1"/>
            </p:cNvPicPr>
            <p:nvPr/>
          </p:nvPicPr>
          <p:blipFill rotWithShape="1">
            <a:blip r:embed="rId3">
              <a:extLst>
                <a:ext uri="{28A0092B-C50C-407E-A947-70E740481C1C}">
                  <a14:useLocalDpi xmlns:a14="http://schemas.microsoft.com/office/drawing/2010/main" val="0"/>
                </a:ext>
              </a:extLst>
            </a:blip>
            <a:srcRect l="1" t="2075" r="72" b="37785"/>
            <a:stretch/>
          </p:blipFill>
          <p:spPr bwMode="auto">
            <a:xfrm>
              <a:off x="1381697" y="1038199"/>
              <a:ext cx="5482419" cy="3093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isplaying hcc37_0540.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28" b="62"/>
            <a:stretch/>
          </p:blipFill>
          <p:spPr bwMode="auto">
            <a:xfrm>
              <a:off x="1381697" y="4091098"/>
              <a:ext cx="5486400" cy="60745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Arrow Connector 4"/>
          <p:cNvCxnSpPr>
            <a:stCxn id="6" idx="2"/>
          </p:cNvCxnSpPr>
          <p:nvPr/>
        </p:nvCxnSpPr>
        <p:spPr>
          <a:xfrm flipH="1">
            <a:off x="2070214" y="3035866"/>
            <a:ext cx="163599" cy="9844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36733" y="2728089"/>
            <a:ext cx="1194160" cy="307777"/>
          </a:xfrm>
          <a:prstGeom prst="rect">
            <a:avLst/>
          </a:prstGeom>
          <a:noFill/>
        </p:spPr>
        <p:txBody>
          <a:bodyPr wrap="square" rtlCol="0">
            <a:spAutoFit/>
          </a:bodyPr>
          <a:lstStyle/>
          <a:p>
            <a:r>
              <a:rPr lang="en-US" sz="1400" dirty="0" err="1" smtClean="0"/>
              <a:t>Scholte</a:t>
            </a:r>
            <a:r>
              <a:rPr lang="en-US" sz="1400" dirty="0" smtClean="0"/>
              <a:t> </a:t>
            </a:r>
            <a:r>
              <a:rPr lang="en-US" sz="1400" dirty="0"/>
              <a:t>Wave</a:t>
            </a:r>
          </a:p>
        </p:txBody>
      </p:sp>
      <p:sp>
        <p:nvSpPr>
          <p:cNvPr id="7" name="TextBox 6"/>
          <p:cNvSpPr txBox="1"/>
          <p:nvPr/>
        </p:nvSpPr>
        <p:spPr>
          <a:xfrm>
            <a:off x="3634521" y="4543183"/>
            <a:ext cx="2660820" cy="307777"/>
          </a:xfrm>
          <a:prstGeom prst="rect">
            <a:avLst/>
          </a:prstGeom>
          <a:noFill/>
        </p:spPr>
        <p:txBody>
          <a:bodyPr wrap="square" rtlCol="0">
            <a:spAutoFit/>
          </a:bodyPr>
          <a:lstStyle/>
          <a:p>
            <a:r>
              <a:rPr lang="en-US" sz="1400" dirty="0"/>
              <a:t>Converted Shear Wave Reflection</a:t>
            </a:r>
          </a:p>
        </p:txBody>
      </p:sp>
      <p:cxnSp>
        <p:nvCxnSpPr>
          <p:cNvPr id="8" name="Straight Arrow Connector 7"/>
          <p:cNvCxnSpPr/>
          <p:nvPr/>
        </p:nvCxnSpPr>
        <p:spPr>
          <a:xfrm flipH="1">
            <a:off x="3779472" y="4850960"/>
            <a:ext cx="95866" cy="2063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070214" y="1994210"/>
            <a:ext cx="167018" cy="7338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85234" y="4301147"/>
            <a:ext cx="3194113" cy="307777"/>
          </a:xfrm>
          <a:prstGeom prst="rect">
            <a:avLst/>
          </a:prstGeom>
          <a:noFill/>
        </p:spPr>
        <p:txBody>
          <a:bodyPr wrap="square" rtlCol="0">
            <a:spAutoFit/>
          </a:bodyPr>
          <a:lstStyle/>
          <a:p>
            <a:r>
              <a:rPr lang="en-US" sz="1400" dirty="0"/>
              <a:t>Evanescently Generated Shear Waves</a:t>
            </a:r>
          </a:p>
        </p:txBody>
      </p:sp>
      <p:cxnSp>
        <p:nvCxnSpPr>
          <p:cNvPr id="16" name="Straight Arrow Connector 15"/>
          <p:cNvCxnSpPr>
            <a:stCxn id="15" idx="1"/>
          </p:cNvCxnSpPr>
          <p:nvPr/>
        </p:nvCxnSpPr>
        <p:spPr>
          <a:xfrm flipH="1" flipV="1">
            <a:off x="2026459" y="4320801"/>
            <a:ext cx="358774" cy="1342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736834" y="29757"/>
            <a:ext cx="10364451" cy="1596177"/>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dirty="0"/>
              <a:t>Zoom View</a:t>
            </a:r>
          </a:p>
        </p:txBody>
      </p:sp>
    </p:spTree>
    <p:extLst>
      <p:ext uri="{BB962C8B-B14F-4D97-AF65-F5344CB8AC3E}">
        <p14:creationId xmlns:p14="http://schemas.microsoft.com/office/powerpoint/2010/main" val="26518811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400" dirty="0" smtClean="0"/>
              <a:t>Location of source needs to be within 1/10 water wavelength to see significant </a:t>
            </a:r>
            <a:r>
              <a:rPr lang="en-US" sz="2400" dirty="0" err="1"/>
              <a:t>S</a:t>
            </a:r>
            <a:r>
              <a:rPr lang="en-US" sz="2400" dirty="0" err="1" smtClean="0"/>
              <a:t>cholte</a:t>
            </a:r>
            <a:r>
              <a:rPr lang="en-US" sz="2400" dirty="0" smtClean="0"/>
              <a:t> wave and evanescently transmitted shear wave</a:t>
            </a:r>
          </a:p>
          <a:p>
            <a:pPr marL="0" indent="0">
              <a:buNone/>
            </a:pPr>
            <a:endParaRPr lang="en-US" sz="2400" dirty="0" smtClean="0"/>
          </a:p>
          <a:p>
            <a:r>
              <a:rPr lang="en-US" sz="2400" dirty="0" err="1" smtClean="0"/>
              <a:t>Scholte</a:t>
            </a:r>
            <a:r>
              <a:rPr lang="en-US" sz="2400" dirty="0" smtClean="0"/>
              <a:t> wave and the evanescently transmitted shear wave are significantly weaker in mud layer model</a:t>
            </a:r>
          </a:p>
          <a:p>
            <a:pPr marL="0" indent="0">
              <a:buNone/>
            </a:pPr>
            <a:endParaRPr lang="en-US" sz="2400" dirty="0" smtClean="0"/>
          </a:p>
          <a:p>
            <a:r>
              <a:rPr lang="en-US" sz="2400" dirty="0" smtClean="0"/>
              <a:t>There are converted shear wave reflections generated from the mud/harder sediment boundary layer</a:t>
            </a:r>
          </a:p>
        </p:txBody>
      </p:sp>
    </p:spTree>
    <p:extLst>
      <p:ext uri="{BB962C8B-B14F-4D97-AF65-F5344CB8AC3E}">
        <p14:creationId xmlns:p14="http://schemas.microsoft.com/office/powerpoint/2010/main" val="3160309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043640" cy="758282"/>
          </a:xfrm>
        </p:spPr>
        <p:txBody>
          <a:bodyPr/>
          <a:lstStyle/>
          <a:p>
            <a:r>
              <a:rPr lang="en-US" dirty="0" smtClean="0"/>
              <a:t>References</a:t>
            </a:r>
            <a:endParaRPr lang="en-US" dirty="0"/>
          </a:p>
        </p:txBody>
      </p:sp>
      <p:sp>
        <p:nvSpPr>
          <p:cNvPr id="5" name="Rectangle 2"/>
          <p:cNvSpPr>
            <a:spLocks noGrp="1" noChangeArrowheads="1"/>
          </p:cNvSpPr>
          <p:nvPr>
            <p:ph idx="1"/>
          </p:nvPr>
        </p:nvSpPr>
        <p:spPr bwMode="auto">
          <a:xfrm>
            <a:off x="114624" y="986025"/>
            <a:ext cx="881439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ClrTx/>
              <a:buNone/>
            </a:pPr>
            <a:r>
              <a:rPr lang="en-US" altLang="en-US" sz="1600" cap="none" dirty="0">
                <a:latin typeface="Cambria" panose="02040503050406030204" pitchFamily="18" charset="0"/>
                <a:ea typeface="MS Mincho" panose="02020609040205080304" pitchFamily="49" charset="-128"/>
                <a:cs typeface="Times New Roman" panose="02020603050405020304" pitchFamily="18" charset="0"/>
              </a:rPr>
              <a:t>S</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tephen, R. A.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1983</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"A comparison of finite difference and reflectivity seismograms for marine models," </a:t>
            </a:r>
            <a:r>
              <a:rPr lang="en-US" altLang="en-US" sz="1600" cap="none" dirty="0" err="1" smtClean="0" bmk="">
                <a:latin typeface="Cambria" panose="02040503050406030204" pitchFamily="18" charset="0"/>
                <a:ea typeface="MS Mincho" panose="02020609040205080304" pitchFamily="49" charset="-128"/>
                <a:cs typeface="Times New Roman" panose="02020603050405020304" pitchFamily="18" charset="0"/>
              </a:rPr>
              <a:t>Geophys</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J. R. Astron. Soc.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72</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39-57</a:t>
            </a:r>
            <a:r>
              <a:rPr lang="en-US" altLang="en-US" sz="1600" cap="none" dirty="0" smtClean="0" bmk="">
                <a:latin typeface="Cambria" panose="02040503050406030204" pitchFamily="18" charset="0"/>
                <a:ea typeface="MS Mincho" panose="02020609040205080304" pitchFamily="49" charset="-128"/>
                <a:cs typeface="Times New Roman" panose="02020603050405020304" pitchFamily="18" charset="0"/>
              </a:rPr>
              <a:t>.</a:t>
            </a:r>
          </a:p>
          <a:p>
            <a:pPr marL="0" indent="0">
              <a:lnSpc>
                <a:spcPct val="100000"/>
              </a:lnSpc>
              <a:buClrTx/>
              <a:buNone/>
            </a:pPr>
            <a:endParaRPr lang="en-US" altLang="en-US" sz="1600" cap="none" dirty="0" bmk=""/>
          </a:p>
          <a:p>
            <a:pPr marL="0" indent="0">
              <a:lnSpc>
                <a:spcPct val="100000"/>
              </a:lnSpc>
              <a:buClrTx/>
              <a:buNone/>
            </a:pP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Stephen, R. A.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1991</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"Finite difference modelling of shear waves," in  </a:t>
            </a:r>
            <a:r>
              <a:rPr lang="en-US" altLang="en-US" sz="1600" i="1" cap="none" dirty="0" bmk="">
                <a:latin typeface="Cambria" panose="02040503050406030204" pitchFamily="18" charset="0"/>
                <a:ea typeface="MS Mincho" panose="02020609040205080304" pitchFamily="49" charset="-128"/>
                <a:cs typeface="Times New Roman" panose="02020603050405020304" pitchFamily="18" charset="0"/>
              </a:rPr>
              <a:t>Shear Waves in Marine Sediments</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edited by </a:t>
            </a:r>
            <a:r>
              <a:rPr lang="en-US" altLang="en-US" sz="1600" cap="none" dirty="0" err="1" smtClean="0" bmk="">
                <a:latin typeface="Cambria" panose="02040503050406030204" pitchFamily="18" charset="0"/>
                <a:ea typeface="MS Mincho" panose="02020609040205080304" pitchFamily="49" charset="-128"/>
                <a:cs typeface="Times New Roman" panose="02020603050405020304" pitchFamily="18" charset="0"/>
              </a:rPr>
              <a:t>Hovem</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J. M., Richardson, M. D. and Stoll, R. D. (Kluwer, Dordrecht), 471-478</a:t>
            </a:r>
            <a:r>
              <a:rPr lang="en-US" altLang="en-US" sz="1600" cap="none" dirty="0" smtClean="0" bmk="">
                <a:latin typeface="Cambria" panose="02040503050406030204" pitchFamily="18" charset="0"/>
                <a:ea typeface="MS Mincho" panose="02020609040205080304" pitchFamily="49" charset="-128"/>
                <a:cs typeface="Times New Roman" panose="02020603050405020304" pitchFamily="18" charset="0"/>
              </a:rPr>
              <a:t>.</a:t>
            </a:r>
          </a:p>
          <a:p>
            <a:pPr marL="0" indent="0">
              <a:lnSpc>
                <a:spcPct val="100000"/>
              </a:lnSpc>
              <a:buClrTx/>
              <a:buNone/>
            </a:pPr>
            <a:endParaRPr lang="en-US" altLang="en-US" sz="1600" cap="none" dirty="0" bmk=""/>
          </a:p>
          <a:p>
            <a:pPr marL="0" indent="0">
              <a:lnSpc>
                <a:spcPct val="100000"/>
              </a:lnSpc>
              <a:buClrTx/>
              <a:buNone/>
            </a:pP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Stephen, R. A.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1993</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"A numerical scattering chamber for studying reverberation in the seafloor," in  </a:t>
            </a:r>
            <a:r>
              <a:rPr lang="en-US" altLang="en-US" sz="1600" i="1" cap="none" dirty="0" bmk="">
                <a:latin typeface="Cambria" panose="02040503050406030204" pitchFamily="18" charset="0"/>
                <a:ea typeface="MS Mincho" panose="02020609040205080304" pitchFamily="49" charset="-128"/>
                <a:cs typeface="Times New Roman" panose="02020603050405020304" pitchFamily="18" charset="0"/>
              </a:rPr>
              <a:t>Ocean </a:t>
            </a:r>
            <a:r>
              <a:rPr lang="en-US" altLang="en-US" sz="1600" i="1" cap="none" dirty="0" smtClean="0" bmk="">
                <a:latin typeface="Cambria" panose="02040503050406030204" pitchFamily="18" charset="0"/>
                <a:ea typeface="MS Mincho" panose="02020609040205080304" pitchFamily="49" charset="-128"/>
                <a:cs typeface="Times New Roman" panose="02020603050405020304" pitchFamily="18" charset="0"/>
              </a:rPr>
              <a:t>Reverberation</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edited by Ellis, D. D., Preston, J. R. and Urban, H. G. (Kluwer, Dordrecht), 227-232</a:t>
            </a:r>
            <a:r>
              <a:rPr lang="en-US" altLang="en-US" sz="1600" cap="none" dirty="0" smtClean="0" bmk="">
                <a:latin typeface="Cambria" panose="02040503050406030204" pitchFamily="18" charset="0"/>
                <a:ea typeface="MS Mincho" panose="02020609040205080304" pitchFamily="49" charset="-128"/>
                <a:cs typeface="Times New Roman" panose="02020603050405020304" pitchFamily="18" charset="0"/>
              </a:rPr>
              <a:t>.</a:t>
            </a:r>
          </a:p>
          <a:p>
            <a:pPr marL="0" indent="0">
              <a:lnSpc>
                <a:spcPct val="100000"/>
              </a:lnSpc>
              <a:buClrTx/>
              <a:buNone/>
            </a:pPr>
            <a:endParaRPr lang="en-US" altLang="en-US" sz="1600" cap="none" dirty="0" bmk=""/>
          </a:p>
          <a:p>
            <a:pPr marL="0" indent="0">
              <a:lnSpc>
                <a:spcPct val="100000"/>
              </a:lnSpc>
              <a:buClrTx/>
              <a:buNone/>
            </a:pP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Stephen, R. A.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1996</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"Modeling sea surface scattering by the time-domain finite difference method," J. </a:t>
            </a:r>
            <a:r>
              <a:rPr lang="en-US" altLang="en-US" sz="1600" cap="none" dirty="0" err="1" bmk="">
                <a:latin typeface="Cambria" panose="02040503050406030204" pitchFamily="18" charset="0"/>
                <a:ea typeface="MS Mincho" panose="02020609040205080304" pitchFamily="49" charset="-128"/>
                <a:cs typeface="Times New Roman" panose="02020603050405020304" pitchFamily="18" charset="0"/>
              </a:rPr>
              <a:t>Acoust</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a:t>
            </a:r>
            <a:r>
              <a:rPr lang="en-US" altLang="en-US" sz="1600" cap="none" dirty="0" smtClean="0" bmk="">
                <a:latin typeface="Cambria" panose="02040503050406030204" pitchFamily="18" charset="0"/>
                <a:ea typeface="MS Mincho" panose="02020609040205080304" pitchFamily="49" charset="-128"/>
                <a:cs typeface="Times New Roman" panose="02020603050405020304" pitchFamily="18" charset="0"/>
              </a:rPr>
              <a:t>Soc</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Am.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100</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2070-2078</a:t>
            </a:r>
            <a:r>
              <a:rPr lang="en-US" altLang="en-US" sz="1600" cap="none" dirty="0" smtClean="0" bmk="">
                <a:latin typeface="Cambria" panose="02040503050406030204" pitchFamily="18" charset="0"/>
                <a:ea typeface="MS Mincho" panose="02020609040205080304" pitchFamily="49" charset="-128"/>
                <a:cs typeface="Times New Roman" panose="02020603050405020304" pitchFamily="18" charset="0"/>
              </a:rPr>
              <a:t>.</a:t>
            </a:r>
          </a:p>
          <a:p>
            <a:pPr marL="0" indent="0">
              <a:lnSpc>
                <a:spcPct val="100000"/>
              </a:lnSpc>
              <a:buClrTx/>
              <a:buNone/>
            </a:pPr>
            <a:endParaRPr lang="en-US" altLang="en-US" sz="1600" cap="none" dirty="0" bmk=""/>
          </a:p>
          <a:p>
            <a:pPr marL="0" indent="0">
              <a:lnSpc>
                <a:spcPct val="100000"/>
              </a:lnSpc>
              <a:buClrTx/>
              <a:buNone/>
            </a:pP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Stephen, R. A.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2000</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"Optimum and standard beam widths for numerical modeling of interface scattering </a:t>
            </a:r>
            <a:r>
              <a:rPr lang="en-US" altLang="en-US" sz="1600" cap="none" dirty="0" smtClean="0" bmk="">
                <a:latin typeface="Cambria" panose="02040503050406030204" pitchFamily="18" charset="0"/>
                <a:ea typeface="MS Mincho" panose="02020609040205080304" pitchFamily="49" charset="-128"/>
                <a:cs typeface="Times New Roman" panose="02020603050405020304" pitchFamily="18" charset="0"/>
              </a:rPr>
              <a:t>problems</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J. </a:t>
            </a:r>
            <a:r>
              <a:rPr lang="en-US" altLang="en-US" sz="1600" cap="none" dirty="0" err="1" bmk="">
                <a:latin typeface="Cambria" panose="02040503050406030204" pitchFamily="18" charset="0"/>
                <a:ea typeface="MS Mincho" panose="02020609040205080304" pitchFamily="49" charset="-128"/>
                <a:cs typeface="Times New Roman" panose="02020603050405020304" pitchFamily="18" charset="0"/>
              </a:rPr>
              <a:t>Acoust</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Soc. Am.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107</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1095-1102</a:t>
            </a:r>
            <a:r>
              <a:rPr lang="en-US" altLang="en-US" sz="1600" cap="none" dirty="0" smtClean="0" bmk="">
                <a:latin typeface="Cambria" panose="02040503050406030204" pitchFamily="18" charset="0"/>
                <a:ea typeface="MS Mincho" panose="02020609040205080304" pitchFamily="49" charset="-128"/>
                <a:cs typeface="Times New Roman" panose="02020603050405020304" pitchFamily="18" charset="0"/>
              </a:rPr>
              <a:t>.</a:t>
            </a:r>
            <a:br>
              <a:rPr lang="en-US" altLang="en-US" sz="1600" cap="none" dirty="0" smtClean="0" bmk="">
                <a:latin typeface="Cambria" panose="02040503050406030204" pitchFamily="18" charset="0"/>
                <a:ea typeface="MS Mincho" panose="02020609040205080304" pitchFamily="49" charset="-128"/>
                <a:cs typeface="Times New Roman" panose="02020603050405020304" pitchFamily="18" charset="0"/>
              </a:rPr>
            </a:br>
            <a:endParaRPr lang="en-US" altLang="en-US" sz="1600" cap="none" dirty="0" bmk=""/>
          </a:p>
          <a:p>
            <a:pPr marL="0" indent="0">
              <a:lnSpc>
                <a:spcPct val="100000"/>
              </a:lnSpc>
              <a:buClrTx/>
              <a:buNone/>
            </a:pP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Stephen, R. A., and Swift, S. A.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1994</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"Modeling seafloor </a:t>
            </a:r>
            <a:r>
              <a:rPr lang="en-US" altLang="en-US" sz="1600" cap="none" dirty="0" err="1" bmk="">
                <a:latin typeface="Cambria" panose="02040503050406030204" pitchFamily="18" charset="0"/>
                <a:ea typeface="MS Mincho" panose="02020609040205080304" pitchFamily="49" charset="-128"/>
                <a:cs typeface="Times New Roman" panose="02020603050405020304" pitchFamily="18" charset="0"/>
              </a:rPr>
              <a:t>geoacoustic</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interaction with a numerical scattering </a:t>
            </a:r>
            <a:r>
              <a:rPr lang="en-US" altLang="en-US" sz="1600" cap="none" dirty="0" smtClean="0" bmk="">
                <a:latin typeface="Cambria" panose="02040503050406030204" pitchFamily="18" charset="0"/>
                <a:ea typeface="MS Mincho" panose="02020609040205080304" pitchFamily="49" charset="-128"/>
                <a:cs typeface="Times New Roman" panose="02020603050405020304" pitchFamily="18" charset="0"/>
              </a:rPr>
              <a:t>chamber</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J. </a:t>
            </a:r>
            <a:r>
              <a:rPr lang="en-US" altLang="en-US" sz="1600" cap="none" dirty="0" err="1" bmk="">
                <a:latin typeface="Cambria" panose="02040503050406030204" pitchFamily="18" charset="0"/>
                <a:ea typeface="MS Mincho" panose="02020609040205080304" pitchFamily="49" charset="-128"/>
                <a:cs typeface="Times New Roman" panose="02020603050405020304" pitchFamily="18" charset="0"/>
              </a:rPr>
              <a:t>Acoust</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Soc. Am.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96</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a:t>
            </a:r>
            <a:r>
              <a:rPr lang="en-US" altLang="en-US" sz="1600" cap="none" dirty="0" smtClean="0" bmk="">
                <a:latin typeface="Cambria" panose="02040503050406030204" pitchFamily="18" charset="0"/>
                <a:ea typeface="MS Mincho" panose="02020609040205080304" pitchFamily="49" charset="-128"/>
                <a:cs typeface="Times New Roman" panose="02020603050405020304" pitchFamily="18" charset="0"/>
              </a:rPr>
              <a:t>973-990.</a:t>
            </a:r>
          </a:p>
          <a:p>
            <a:pPr marL="0" indent="0">
              <a:lnSpc>
                <a:spcPct val="100000"/>
              </a:lnSpc>
              <a:buClrTx/>
              <a:buNone/>
            </a:pPr>
            <a:endParaRPr lang="en-US" altLang="en-US" sz="1600" cap="none" dirty="0" bmk=""/>
          </a:p>
          <a:p>
            <a:pPr marL="0" indent="0">
              <a:lnSpc>
                <a:spcPct val="100000"/>
              </a:lnSpc>
              <a:buClrTx/>
              <a:buNone/>
            </a:pP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Swift, S. A., and Stephen, R. A.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1994</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"The scattering of a low-angle pulse beam by seafloor volume 	heterogeneities," J. </a:t>
            </a:r>
            <a:r>
              <a:rPr lang="en-US" altLang="en-US" sz="1600" cap="none" dirty="0" err="1" bmk="">
                <a:latin typeface="Cambria" panose="02040503050406030204" pitchFamily="18" charset="0"/>
                <a:ea typeface="MS Mincho" panose="02020609040205080304" pitchFamily="49" charset="-128"/>
                <a:cs typeface="Times New Roman" panose="02020603050405020304" pitchFamily="18" charset="0"/>
              </a:rPr>
              <a:t>Acoust</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Soc. Am. </a:t>
            </a:r>
            <a:r>
              <a:rPr lang="en-US" altLang="en-US" sz="1600" b="1" cap="none" dirty="0" bmk="">
                <a:latin typeface="Cambria" panose="02040503050406030204" pitchFamily="18" charset="0"/>
                <a:ea typeface="MS Mincho" panose="02020609040205080304" pitchFamily="49" charset="-128"/>
                <a:cs typeface="Times New Roman" panose="02020603050405020304" pitchFamily="18" charset="0"/>
              </a:rPr>
              <a:t>96</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991-1001</a:t>
            </a:r>
            <a:r>
              <a:rPr lang="en-US" altLang="en-US" sz="1600" cap="none" dirty="0" smtClean="0" bmk="">
                <a:latin typeface="Cambria" panose="02040503050406030204" pitchFamily="18" charset="0"/>
                <a:ea typeface="MS Mincho" panose="02020609040205080304" pitchFamily="49" charset="-128"/>
                <a:cs typeface="Times New Roman" panose="02020603050405020304" pitchFamily="18" charset="0"/>
              </a:rPr>
              <a:t>.</a:t>
            </a:r>
          </a:p>
          <a:p>
            <a:pPr marL="0" indent="0">
              <a:lnSpc>
                <a:spcPct val="100000"/>
              </a:lnSpc>
              <a:buClrTx/>
              <a:buNone/>
            </a:pPr>
            <a:endParaRPr lang="en-US" altLang="en-US" sz="1600" cap="none" dirty="0" bmk="">
              <a:latin typeface="Cambria" panose="02040503050406030204" pitchFamily="18" charset="0"/>
              <a:ea typeface="MS Mincho" panose="02020609040205080304" pitchFamily="49" charset="-128"/>
              <a:cs typeface="Times New Roman" panose="02020603050405020304" pitchFamily="18" charset="0"/>
            </a:endParaRPr>
          </a:p>
          <a:p>
            <a:pPr marL="0" indent="0">
              <a:lnSpc>
                <a:spcPct val="100000"/>
              </a:lnSpc>
              <a:buClrTx/>
              <a:buNone/>
            </a:pPr>
            <a:r>
              <a:rPr lang="en-US" altLang="en-US" sz="1600" cap="none" dirty="0" err="1" bmk="">
                <a:latin typeface="Cambria" panose="02040503050406030204" pitchFamily="18" charset="0"/>
                <a:ea typeface="MS Mincho" panose="02020609040205080304" pitchFamily="49" charset="-128"/>
                <a:cs typeface="Times New Roman" panose="02020603050405020304" pitchFamily="18" charset="0"/>
              </a:rPr>
              <a:t>Brekhovskikh</a:t>
            </a:r>
            <a:r>
              <a:rPr lang="en-US" altLang="en-US" sz="1600" cap="none" dirty="0" bmk="">
                <a:latin typeface="Cambria" panose="02040503050406030204" pitchFamily="18" charset="0"/>
                <a:ea typeface="MS Mincho" panose="02020609040205080304" pitchFamily="49" charset="-128"/>
                <a:cs typeface="Times New Roman" panose="02020603050405020304" pitchFamily="18" charset="0"/>
              </a:rPr>
              <a:t>, L. M. (1960).  Waves in Layered Media, (Academic, New York).</a:t>
            </a:r>
            <a:endParaRPr lang="en-US" altLang="en-US" sz="1600" cap="none" dirty="0"/>
          </a:p>
        </p:txBody>
      </p:sp>
    </p:spTree>
    <p:extLst>
      <p:ext uri="{BB962C8B-B14F-4D97-AF65-F5344CB8AC3E}">
        <p14:creationId xmlns:p14="http://schemas.microsoft.com/office/powerpoint/2010/main" val="4686519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91338"/>
            <a:ext cx="8242774" cy="5966662"/>
            <a:chOff x="-1044744" y="534499"/>
            <a:chExt cx="9633206" cy="6372225"/>
          </a:xfrm>
        </p:grpSpPr>
        <p:pic>
          <p:nvPicPr>
            <p:cNvPr id="5" name="Picture 4"/>
            <p:cNvPicPr>
              <a:picLocks noChangeAspect="1"/>
            </p:cNvPicPr>
            <p:nvPr/>
          </p:nvPicPr>
          <p:blipFill>
            <a:blip r:embed="rId2"/>
            <a:stretch>
              <a:fillRect/>
            </a:stretch>
          </p:blipFill>
          <p:spPr>
            <a:xfrm>
              <a:off x="1082762" y="534499"/>
              <a:ext cx="7505700" cy="6372225"/>
            </a:xfrm>
            <a:prstGeom prst="rect">
              <a:avLst/>
            </a:prstGeom>
          </p:spPr>
        </p:pic>
        <p:sp>
          <p:nvSpPr>
            <p:cNvPr id="6" name="TextBox 5"/>
            <p:cNvSpPr txBox="1"/>
            <p:nvPr/>
          </p:nvSpPr>
          <p:spPr>
            <a:xfrm>
              <a:off x="3896498" y="4056293"/>
              <a:ext cx="3194113" cy="307777"/>
            </a:xfrm>
            <a:prstGeom prst="rect">
              <a:avLst/>
            </a:prstGeom>
            <a:noFill/>
          </p:spPr>
          <p:txBody>
            <a:bodyPr wrap="square" rtlCol="0">
              <a:spAutoFit/>
            </a:bodyPr>
            <a:lstStyle/>
            <a:p>
              <a:r>
                <a:rPr lang="en-US" sz="1400" dirty="0"/>
                <a:t>Evanescently Generated Shear Waves</a:t>
              </a:r>
            </a:p>
          </p:txBody>
        </p:sp>
        <p:cxnSp>
          <p:nvCxnSpPr>
            <p:cNvPr id="8" name="Straight Arrow Connector 7"/>
            <p:cNvCxnSpPr>
              <a:stCxn id="6" idx="1"/>
            </p:cNvCxnSpPr>
            <p:nvPr/>
          </p:nvCxnSpPr>
          <p:spPr>
            <a:xfrm flipH="1" flipV="1">
              <a:off x="2759679" y="3450695"/>
              <a:ext cx="1136818" cy="7594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96498" y="3450693"/>
              <a:ext cx="3517556" cy="523220"/>
            </a:xfrm>
            <a:prstGeom prst="rect">
              <a:avLst/>
            </a:prstGeom>
            <a:noFill/>
          </p:spPr>
          <p:txBody>
            <a:bodyPr wrap="square" rtlCol="0">
              <a:spAutoFit/>
            </a:bodyPr>
            <a:lstStyle/>
            <a:p>
              <a:r>
                <a:rPr lang="en-US" sz="1400" dirty="0"/>
                <a:t>P1P2S2 Shear Head Wave in sediment with compressional wave horizontal phase velocity</a:t>
              </a:r>
            </a:p>
          </p:txBody>
        </p:sp>
        <p:cxnSp>
          <p:nvCxnSpPr>
            <p:cNvPr id="10" name="Straight Arrow Connector 9"/>
            <p:cNvCxnSpPr/>
            <p:nvPr/>
          </p:nvCxnSpPr>
          <p:spPr>
            <a:xfrm flipH="1" flipV="1">
              <a:off x="3591697" y="3516595"/>
              <a:ext cx="304802" cy="1957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06126" y="3184105"/>
              <a:ext cx="2660820" cy="307777"/>
            </a:xfrm>
            <a:prstGeom prst="rect">
              <a:avLst/>
            </a:prstGeom>
            <a:noFill/>
          </p:spPr>
          <p:txBody>
            <a:bodyPr wrap="square" rtlCol="0">
              <a:spAutoFit/>
            </a:bodyPr>
            <a:lstStyle/>
            <a:p>
              <a:r>
                <a:rPr lang="en-US" sz="1400" dirty="0"/>
                <a:t>Leaking Shear Wave</a:t>
              </a:r>
            </a:p>
          </p:txBody>
        </p:sp>
        <p:cxnSp>
          <p:nvCxnSpPr>
            <p:cNvPr id="15" name="Straight Arrow Connector 14"/>
            <p:cNvCxnSpPr/>
            <p:nvPr/>
          </p:nvCxnSpPr>
          <p:spPr>
            <a:xfrm flipH="1" flipV="1">
              <a:off x="3682314" y="3060538"/>
              <a:ext cx="976704" cy="2774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52112" y="1953559"/>
              <a:ext cx="2660820" cy="307777"/>
            </a:xfrm>
            <a:prstGeom prst="rect">
              <a:avLst/>
            </a:prstGeom>
            <a:noFill/>
          </p:spPr>
          <p:txBody>
            <a:bodyPr wrap="square" rtlCol="0">
              <a:spAutoFit/>
            </a:bodyPr>
            <a:lstStyle/>
            <a:p>
              <a:r>
                <a:rPr lang="en-US" sz="1400" dirty="0" err="1"/>
                <a:t>Stoneley</a:t>
              </a:r>
              <a:r>
                <a:rPr lang="en-US" sz="1400" dirty="0"/>
                <a:t> Wave</a:t>
              </a:r>
            </a:p>
          </p:txBody>
        </p:sp>
        <p:sp>
          <p:nvSpPr>
            <p:cNvPr id="21" name="TextBox 20"/>
            <p:cNvSpPr txBox="1"/>
            <p:nvPr/>
          </p:nvSpPr>
          <p:spPr>
            <a:xfrm>
              <a:off x="5482282" y="1009643"/>
              <a:ext cx="1309815" cy="307777"/>
            </a:xfrm>
            <a:prstGeom prst="rect">
              <a:avLst/>
            </a:prstGeom>
            <a:noFill/>
          </p:spPr>
          <p:txBody>
            <a:bodyPr wrap="square" rtlCol="0">
              <a:spAutoFit/>
            </a:bodyPr>
            <a:lstStyle/>
            <a:p>
              <a:r>
                <a:rPr lang="en-US" sz="1400" dirty="0"/>
                <a:t>Ground Wave</a:t>
              </a:r>
            </a:p>
          </p:txBody>
        </p:sp>
        <p:cxnSp>
          <p:nvCxnSpPr>
            <p:cNvPr id="22" name="Straight Arrow Connector 21"/>
            <p:cNvCxnSpPr/>
            <p:nvPr/>
          </p:nvCxnSpPr>
          <p:spPr>
            <a:xfrm>
              <a:off x="2509838" y="2223578"/>
              <a:ext cx="144548" cy="6368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1"/>
            </p:cNvCxnSpPr>
            <p:nvPr/>
          </p:nvCxnSpPr>
          <p:spPr>
            <a:xfrm flipH="1" flipV="1">
              <a:off x="4427839" y="799977"/>
              <a:ext cx="1054442" cy="363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61208" y="1400360"/>
              <a:ext cx="1309815" cy="307777"/>
            </a:xfrm>
            <a:prstGeom prst="rect">
              <a:avLst/>
            </a:prstGeom>
            <a:noFill/>
          </p:spPr>
          <p:txBody>
            <a:bodyPr wrap="square" rtlCol="0">
              <a:spAutoFit/>
            </a:bodyPr>
            <a:lstStyle/>
            <a:p>
              <a:r>
                <a:rPr lang="en-US" sz="1400" dirty="0"/>
                <a:t>Airy Phase</a:t>
              </a:r>
            </a:p>
          </p:txBody>
        </p:sp>
        <p:sp>
          <p:nvSpPr>
            <p:cNvPr id="27" name="TextBox 26"/>
            <p:cNvSpPr txBox="1"/>
            <p:nvPr/>
          </p:nvSpPr>
          <p:spPr>
            <a:xfrm>
              <a:off x="5482281" y="1387339"/>
              <a:ext cx="1532238" cy="307777"/>
            </a:xfrm>
            <a:prstGeom prst="rect">
              <a:avLst/>
            </a:prstGeom>
            <a:noFill/>
          </p:spPr>
          <p:txBody>
            <a:bodyPr wrap="square" rtlCol="0">
              <a:spAutoFit/>
            </a:bodyPr>
            <a:lstStyle/>
            <a:p>
              <a:r>
                <a:rPr lang="en-US" sz="1400" dirty="0"/>
                <a:t>Direct Wave Root</a:t>
              </a:r>
            </a:p>
          </p:txBody>
        </p:sp>
        <p:cxnSp>
          <p:nvCxnSpPr>
            <p:cNvPr id="28" name="Straight Arrow Connector 27"/>
            <p:cNvCxnSpPr/>
            <p:nvPr/>
          </p:nvCxnSpPr>
          <p:spPr>
            <a:xfrm flipV="1">
              <a:off x="3057525" y="840657"/>
              <a:ext cx="31666" cy="6518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978619" y="1072268"/>
              <a:ext cx="1503663" cy="4652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82281" y="1792563"/>
              <a:ext cx="1775254" cy="523220"/>
            </a:xfrm>
            <a:prstGeom prst="rect">
              <a:avLst/>
            </a:prstGeom>
            <a:noFill/>
          </p:spPr>
          <p:txBody>
            <a:bodyPr wrap="square" rtlCol="0">
              <a:spAutoFit/>
            </a:bodyPr>
            <a:lstStyle/>
            <a:p>
              <a:r>
                <a:rPr lang="en-US" sz="1400" dirty="0"/>
                <a:t>Transmitted Compressional Wave</a:t>
              </a:r>
            </a:p>
          </p:txBody>
        </p:sp>
        <p:cxnSp>
          <p:nvCxnSpPr>
            <p:cNvPr id="35" name="Straight Arrow Connector 34"/>
            <p:cNvCxnSpPr/>
            <p:nvPr/>
          </p:nvCxnSpPr>
          <p:spPr>
            <a:xfrm flipH="1" flipV="1">
              <a:off x="4706127" y="1732464"/>
              <a:ext cx="807307" cy="3357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39063" y="4904822"/>
              <a:ext cx="1703430" cy="307777"/>
            </a:xfrm>
            <a:prstGeom prst="rect">
              <a:avLst/>
            </a:prstGeom>
            <a:noFill/>
          </p:spPr>
          <p:txBody>
            <a:bodyPr wrap="square" rtlCol="0">
              <a:spAutoFit/>
            </a:bodyPr>
            <a:lstStyle/>
            <a:p>
              <a:r>
                <a:rPr lang="en-US" sz="1400" dirty="0"/>
                <a:t>Gradient Sediment</a:t>
              </a:r>
            </a:p>
          </p:txBody>
        </p:sp>
        <p:sp>
          <p:nvSpPr>
            <p:cNvPr id="38" name="TextBox 37"/>
            <p:cNvSpPr txBox="1"/>
            <p:nvPr/>
          </p:nvSpPr>
          <p:spPr>
            <a:xfrm>
              <a:off x="1907961" y="4604527"/>
              <a:ext cx="2660820" cy="307777"/>
            </a:xfrm>
            <a:prstGeom prst="rect">
              <a:avLst/>
            </a:prstGeom>
            <a:noFill/>
          </p:spPr>
          <p:txBody>
            <a:bodyPr wrap="square" rtlCol="0">
              <a:spAutoFit/>
            </a:bodyPr>
            <a:lstStyle/>
            <a:p>
              <a:r>
                <a:rPr lang="en-US" sz="1400" dirty="0"/>
                <a:t>Homogeneous Water</a:t>
              </a:r>
            </a:p>
          </p:txBody>
        </p:sp>
        <p:sp>
          <p:nvSpPr>
            <p:cNvPr id="39" name="TextBox 38"/>
            <p:cNvSpPr txBox="1"/>
            <p:nvPr/>
          </p:nvSpPr>
          <p:spPr>
            <a:xfrm>
              <a:off x="1907961" y="5617910"/>
              <a:ext cx="2660820" cy="307777"/>
            </a:xfrm>
            <a:prstGeom prst="rect">
              <a:avLst/>
            </a:prstGeom>
            <a:noFill/>
          </p:spPr>
          <p:txBody>
            <a:bodyPr wrap="square" rtlCol="0">
              <a:spAutoFit/>
            </a:bodyPr>
            <a:lstStyle/>
            <a:p>
              <a:r>
                <a:rPr lang="en-US" sz="1400" dirty="0"/>
                <a:t>Homogeneous Sediment</a:t>
              </a:r>
            </a:p>
          </p:txBody>
        </p:sp>
        <p:sp>
          <p:nvSpPr>
            <p:cNvPr id="40" name="TextBox 39"/>
            <p:cNvSpPr txBox="1"/>
            <p:nvPr/>
          </p:nvSpPr>
          <p:spPr>
            <a:xfrm>
              <a:off x="3978618" y="5499776"/>
              <a:ext cx="2660820" cy="646331"/>
            </a:xfrm>
            <a:prstGeom prst="rect">
              <a:avLst/>
            </a:prstGeom>
            <a:noFill/>
          </p:spPr>
          <p:txBody>
            <a:bodyPr wrap="square" rtlCol="0">
              <a:spAutoFit/>
            </a:bodyPr>
            <a:lstStyle/>
            <a:p>
              <a:r>
                <a:rPr lang="en-US" sz="1200" dirty="0" err="1"/>
                <a:t>Vp</a:t>
              </a:r>
              <a:r>
                <a:rPr lang="en-US" sz="1200" dirty="0"/>
                <a:t> = 2,250m/s</a:t>
              </a:r>
            </a:p>
            <a:p>
              <a:r>
                <a:rPr lang="en-US" sz="1200" dirty="0"/>
                <a:t>Vs = 760m/s</a:t>
              </a:r>
            </a:p>
            <a:p>
              <a:r>
                <a:rPr lang="en-US" sz="1200" dirty="0"/>
                <a:t>Rho = 2100kg/m^3</a:t>
              </a:r>
            </a:p>
          </p:txBody>
        </p:sp>
        <p:sp>
          <p:nvSpPr>
            <p:cNvPr id="41" name="TextBox 40"/>
            <p:cNvSpPr txBox="1"/>
            <p:nvPr/>
          </p:nvSpPr>
          <p:spPr>
            <a:xfrm>
              <a:off x="3367676" y="4920212"/>
              <a:ext cx="4299392" cy="276999"/>
            </a:xfrm>
            <a:prstGeom prst="rect">
              <a:avLst/>
            </a:prstGeom>
            <a:noFill/>
          </p:spPr>
          <p:txBody>
            <a:bodyPr wrap="square" rtlCol="0">
              <a:spAutoFit/>
            </a:bodyPr>
            <a:lstStyle/>
            <a:p>
              <a:r>
                <a:rPr lang="en-US" sz="1200" dirty="0" err="1"/>
                <a:t>Vp</a:t>
              </a:r>
              <a:r>
                <a:rPr lang="en-US" sz="1200" dirty="0"/>
                <a:t> = 2 -2.25km/s, Vs = .68 -.76km/s, Rho = 2000- 2100kg/m^3</a:t>
              </a:r>
            </a:p>
          </p:txBody>
        </p:sp>
        <p:sp>
          <p:nvSpPr>
            <p:cNvPr id="42" name="TextBox 41"/>
            <p:cNvSpPr txBox="1"/>
            <p:nvPr/>
          </p:nvSpPr>
          <p:spPr>
            <a:xfrm>
              <a:off x="3515757" y="4612435"/>
              <a:ext cx="4135394" cy="276999"/>
            </a:xfrm>
            <a:prstGeom prst="rect">
              <a:avLst/>
            </a:prstGeom>
            <a:noFill/>
          </p:spPr>
          <p:txBody>
            <a:bodyPr wrap="square" rtlCol="0">
              <a:spAutoFit/>
            </a:bodyPr>
            <a:lstStyle/>
            <a:p>
              <a:r>
                <a:rPr lang="en-US" sz="1200" dirty="0" err="1"/>
                <a:t>Vp</a:t>
              </a:r>
              <a:r>
                <a:rPr lang="en-US" sz="1200" dirty="0"/>
                <a:t> = 1.5km/s, Rho = 1000kg/m^3</a:t>
              </a:r>
            </a:p>
          </p:txBody>
        </p:sp>
        <p:cxnSp>
          <p:nvCxnSpPr>
            <p:cNvPr id="29" name="Straight Arrow Connector 28"/>
            <p:cNvCxnSpPr/>
            <p:nvPr/>
          </p:nvCxnSpPr>
          <p:spPr>
            <a:xfrm flipV="1">
              <a:off x="2509839" y="978192"/>
              <a:ext cx="109537" cy="10560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5-Point Star 10"/>
            <p:cNvSpPr/>
            <p:nvPr/>
          </p:nvSpPr>
          <p:spPr>
            <a:xfrm>
              <a:off x="1815968" y="809603"/>
              <a:ext cx="8236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44744" y="2491327"/>
              <a:ext cx="1828866" cy="646331"/>
            </a:xfrm>
            <a:prstGeom prst="rect">
              <a:avLst/>
            </a:prstGeom>
            <a:noFill/>
          </p:spPr>
          <p:txBody>
            <a:bodyPr wrap="square" rtlCol="0">
              <a:spAutoFit/>
            </a:bodyPr>
            <a:lstStyle/>
            <a:p>
              <a:pPr algn="ctr"/>
              <a:r>
                <a:rPr lang="en-US" dirty="0"/>
                <a:t>Source at 50m above sediment</a:t>
              </a:r>
            </a:p>
          </p:txBody>
        </p:sp>
        <p:sp>
          <p:nvSpPr>
            <p:cNvPr id="44" name="5-Point Star 43"/>
            <p:cNvSpPr/>
            <p:nvPr/>
          </p:nvSpPr>
          <p:spPr>
            <a:xfrm>
              <a:off x="1803658" y="2773537"/>
              <a:ext cx="8236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1811680" y="4730729"/>
              <a:ext cx="8236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Elbow Connector 29"/>
            <p:cNvCxnSpPr>
              <a:stCxn id="12" idx="2"/>
            </p:cNvCxnSpPr>
            <p:nvPr/>
          </p:nvCxnSpPr>
          <p:spPr>
            <a:xfrm rot="16200000" flipH="1">
              <a:off x="-13296" y="3020642"/>
              <a:ext cx="1638792" cy="187282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12" idx="0"/>
              <a:endCxn id="11" idx="1"/>
            </p:cNvCxnSpPr>
            <p:nvPr/>
          </p:nvCxnSpPr>
          <p:spPr>
            <a:xfrm rot="5400000" flipH="1" flipV="1">
              <a:off x="10699" y="686057"/>
              <a:ext cx="1664261" cy="19462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2" idx="3"/>
            </p:cNvCxnSpPr>
            <p:nvPr/>
          </p:nvCxnSpPr>
          <p:spPr>
            <a:xfrm>
              <a:off x="784122" y="2814492"/>
              <a:ext cx="958390" cy="1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6" name="Title 5"/>
          <p:cNvSpPr txBox="1">
            <a:spLocks/>
          </p:cNvSpPr>
          <p:nvPr/>
        </p:nvSpPr>
        <p:spPr>
          <a:xfrm>
            <a:off x="-407464" y="77002"/>
            <a:ext cx="10173328" cy="1160251"/>
          </a:xfrm>
          <a:prstGeom prst="rect">
            <a:avLst/>
          </a:prstGeom>
        </p:spPr>
        <p:txBody>
          <a:bodyP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u="sng" dirty="0"/>
              <a:t>Original example</a:t>
            </a:r>
          </a:p>
        </p:txBody>
      </p:sp>
    </p:spTree>
    <p:extLst>
      <p:ext uri="{BB962C8B-B14F-4D97-AF65-F5344CB8AC3E}">
        <p14:creationId xmlns:p14="http://schemas.microsoft.com/office/powerpoint/2010/main" val="9376886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5"/>
          <p:cNvSpPr txBox="1">
            <a:spLocks/>
          </p:cNvSpPr>
          <p:nvPr/>
        </p:nvSpPr>
        <p:spPr>
          <a:xfrm>
            <a:off x="-569036" y="-57668"/>
            <a:ext cx="10364451" cy="11602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u="sng" dirty="0"/>
              <a:t>Muddy environment example</a:t>
            </a:r>
          </a:p>
        </p:txBody>
      </p:sp>
      <p:grpSp>
        <p:nvGrpSpPr>
          <p:cNvPr id="4" name="Group 3"/>
          <p:cNvGrpSpPr/>
          <p:nvPr/>
        </p:nvGrpSpPr>
        <p:grpSpPr>
          <a:xfrm>
            <a:off x="914400" y="777240"/>
            <a:ext cx="7315200" cy="5303520"/>
            <a:chOff x="2438400" y="777240"/>
            <a:chExt cx="7315200" cy="5303520"/>
          </a:xfrm>
        </p:grpSpPr>
        <p:grpSp>
          <p:nvGrpSpPr>
            <p:cNvPr id="44" name="Group 43"/>
            <p:cNvGrpSpPr/>
            <p:nvPr/>
          </p:nvGrpSpPr>
          <p:grpSpPr>
            <a:xfrm>
              <a:off x="2438400" y="777240"/>
              <a:ext cx="7315200" cy="5303520"/>
              <a:chOff x="2438400" y="777240"/>
              <a:chExt cx="7315200" cy="530352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777240"/>
                <a:ext cx="7315200" cy="5303520"/>
              </a:xfrm>
              <a:prstGeom prst="rect">
                <a:avLst/>
              </a:prstGeom>
            </p:spPr>
          </p:pic>
          <p:cxnSp>
            <p:nvCxnSpPr>
              <p:cNvPr id="7" name="Straight Arrow Connector 6"/>
              <p:cNvCxnSpPr>
                <a:stCxn id="9" idx="2"/>
              </p:cNvCxnSpPr>
              <p:nvPr/>
            </p:nvCxnSpPr>
            <p:spPr>
              <a:xfrm>
                <a:off x="3233775" y="3430159"/>
                <a:ext cx="285315" cy="8276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36695" y="3122382"/>
                <a:ext cx="1194160" cy="307777"/>
              </a:xfrm>
              <a:prstGeom prst="rect">
                <a:avLst/>
              </a:prstGeom>
              <a:noFill/>
            </p:spPr>
            <p:txBody>
              <a:bodyPr wrap="square" rtlCol="0">
                <a:spAutoFit/>
              </a:bodyPr>
              <a:lstStyle/>
              <a:p>
                <a:r>
                  <a:rPr lang="en-US" sz="1400" dirty="0" err="1" smtClean="0"/>
                  <a:t>Scholte</a:t>
                </a:r>
                <a:r>
                  <a:rPr lang="en-US" sz="1400" dirty="0" smtClean="0"/>
                  <a:t> </a:t>
                </a:r>
                <a:r>
                  <a:rPr lang="en-US" sz="1400" dirty="0"/>
                  <a:t>Wave</a:t>
                </a:r>
              </a:p>
            </p:txBody>
          </p:sp>
          <p:cxnSp>
            <p:nvCxnSpPr>
              <p:cNvPr id="12" name="Straight Arrow Connector 11"/>
              <p:cNvCxnSpPr/>
              <p:nvPr/>
            </p:nvCxnSpPr>
            <p:spPr>
              <a:xfrm flipH="1">
                <a:off x="5070960" y="2244048"/>
                <a:ext cx="590612" cy="959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05920" y="4430258"/>
                <a:ext cx="3517556" cy="307777"/>
              </a:xfrm>
              <a:prstGeom prst="rect">
                <a:avLst/>
              </a:prstGeom>
              <a:noFill/>
            </p:spPr>
            <p:txBody>
              <a:bodyPr wrap="square" rtlCol="0">
                <a:spAutoFit/>
              </a:bodyPr>
              <a:lstStyle/>
              <a:p>
                <a:r>
                  <a:rPr lang="en-US" sz="1400" dirty="0"/>
                  <a:t>P1P2S2 Shear Head Wave</a:t>
                </a:r>
              </a:p>
            </p:txBody>
          </p:sp>
          <p:sp>
            <p:nvSpPr>
              <p:cNvPr id="19" name="TextBox 18"/>
              <p:cNvSpPr txBox="1"/>
              <p:nvPr/>
            </p:nvSpPr>
            <p:spPr>
              <a:xfrm>
                <a:off x="5606787" y="2046009"/>
                <a:ext cx="2339963" cy="307777"/>
              </a:xfrm>
              <a:prstGeom prst="rect">
                <a:avLst/>
              </a:prstGeom>
              <a:noFill/>
            </p:spPr>
            <p:txBody>
              <a:bodyPr wrap="square" rtlCol="0">
                <a:spAutoFit/>
              </a:bodyPr>
              <a:lstStyle/>
              <a:p>
                <a:r>
                  <a:rPr lang="en-US" sz="1400" dirty="0"/>
                  <a:t>Compressional Head Wave</a:t>
                </a:r>
              </a:p>
            </p:txBody>
          </p:sp>
          <p:sp>
            <p:nvSpPr>
              <p:cNvPr id="20" name="TextBox 19"/>
              <p:cNvSpPr txBox="1"/>
              <p:nvPr/>
            </p:nvSpPr>
            <p:spPr>
              <a:xfrm>
                <a:off x="3424773" y="2617942"/>
                <a:ext cx="1532238" cy="307777"/>
              </a:xfrm>
              <a:prstGeom prst="rect">
                <a:avLst/>
              </a:prstGeom>
              <a:noFill/>
            </p:spPr>
            <p:txBody>
              <a:bodyPr wrap="square" rtlCol="0">
                <a:spAutoFit/>
              </a:bodyPr>
              <a:lstStyle/>
              <a:p>
                <a:r>
                  <a:rPr lang="en-US" sz="1400" dirty="0"/>
                  <a:t>Direct Wave Root</a:t>
                </a:r>
              </a:p>
            </p:txBody>
          </p:sp>
          <p:sp>
            <p:nvSpPr>
              <p:cNvPr id="21" name="TextBox 20"/>
              <p:cNvSpPr txBox="1"/>
              <p:nvPr/>
            </p:nvSpPr>
            <p:spPr>
              <a:xfrm>
                <a:off x="5661572" y="2549284"/>
                <a:ext cx="1775254" cy="523220"/>
              </a:xfrm>
              <a:prstGeom prst="rect">
                <a:avLst/>
              </a:prstGeom>
              <a:noFill/>
            </p:spPr>
            <p:txBody>
              <a:bodyPr wrap="square" rtlCol="0">
                <a:spAutoFit/>
              </a:bodyPr>
              <a:lstStyle/>
              <a:p>
                <a:r>
                  <a:rPr lang="en-US" sz="1400" dirty="0"/>
                  <a:t>Transmitted Compressional Wave</a:t>
                </a:r>
              </a:p>
            </p:txBody>
          </p:sp>
          <p:cxnSp>
            <p:nvCxnSpPr>
              <p:cNvPr id="22" name="Straight Arrow Connector 21"/>
              <p:cNvCxnSpPr/>
              <p:nvPr/>
            </p:nvCxnSpPr>
            <p:spPr>
              <a:xfrm flipH="1" flipV="1">
                <a:off x="5209184" y="2816480"/>
                <a:ext cx="442764" cy="96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389120" y="2591067"/>
                <a:ext cx="469764" cy="943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578750" y="4043742"/>
                <a:ext cx="170378" cy="4366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466122" y="3771277"/>
                <a:ext cx="2660820" cy="307777"/>
              </a:xfrm>
              <a:prstGeom prst="rect">
                <a:avLst/>
              </a:prstGeom>
              <a:noFill/>
            </p:spPr>
            <p:txBody>
              <a:bodyPr wrap="square" rtlCol="0">
                <a:spAutoFit/>
              </a:bodyPr>
              <a:lstStyle/>
              <a:p>
                <a:r>
                  <a:rPr lang="en-US" sz="1400" dirty="0"/>
                  <a:t>Leaking Shear Wave</a:t>
                </a:r>
              </a:p>
            </p:txBody>
          </p:sp>
          <p:cxnSp>
            <p:nvCxnSpPr>
              <p:cNvPr id="38" name="Straight Arrow Connector 37"/>
              <p:cNvCxnSpPr/>
              <p:nvPr/>
            </p:nvCxnSpPr>
            <p:spPr>
              <a:xfrm flipH="1" flipV="1">
                <a:off x="4749128" y="4499275"/>
                <a:ext cx="514754" cy="544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28474" y="3480429"/>
                <a:ext cx="2660820" cy="307777"/>
              </a:xfrm>
              <a:prstGeom prst="rect">
                <a:avLst/>
              </a:prstGeom>
              <a:noFill/>
            </p:spPr>
            <p:txBody>
              <a:bodyPr wrap="square" rtlCol="0">
                <a:spAutoFit/>
              </a:bodyPr>
              <a:lstStyle/>
              <a:p>
                <a:r>
                  <a:rPr lang="en-US" sz="1400" dirty="0"/>
                  <a:t>Converted Shear Wave Reflection</a:t>
                </a:r>
              </a:p>
            </p:txBody>
          </p:sp>
          <p:cxnSp>
            <p:nvCxnSpPr>
              <p:cNvPr id="42" name="Straight Arrow Connector 41"/>
              <p:cNvCxnSpPr/>
              <p:nvPr/>
            </p:nvCxnSpPr>
            <p:spPr>
              <a:xfrm>
                <a:off x="4110373" y="3715298"/>
                <a:ext cx="0" cy="5899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5379217" y="1672706"/>
              <a:ext cx="2339963" cy="307777"/>
            </a:xfrm>
            <a:prstGeom prst="rect">
              <a:avLst/>
            </a:prstGeom>
            <a:noFill/>
          </p:spPr>
          <p:txBody>
            <a:bodyPr wrap="square" rtlCol="0">
              <a:spAutoFit/>
            </a:bodyPr>
            <a:lstStyle/>
            <a:p>
              <a:r>
                <a:rPr lang="en-US" sz="1400" dirty="0"/>
                <a:t>Direct Water Wave</a:t>
              </a:r>
            </a:p>
          </p:txBody>
        </p:sp>
        <p:cxnSp>
          <p:nvCxnSpPr>
            <p:cNvPr id="25" name="Straight Arrow Connector 24"/>
            <p:cNvCxnSpPr/>
            <p:nvPr/>
          </p:nvCxnSpPr>
          <p:spPr>
            <a:xfrm flipH="1">
              <a:off x="4910614" y="1823827"/>
              <a:ext cx="455652" cy="27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9058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184" y="1366672"/>
            <a:ext cx="8776010" cy="4985980"/>
          </a:xfrm>
          <a:prstGeom prst="rect">
            <a:avLst/>
          </a:prstGeom>
        </p:spPr>
        <p:txBody>
          <a:bodyPr wrap="square">
            <a:spAutoFit/>
          </a:bodyPr>
          <a:lstStyle/>
          <a:p>
            <a:pPr marL="285750" indent="-285750">
              <a:buFont typeface="Arial" panose="020B0604020202020204" pitchFamily="34" charset="0"/>
              <a:buChar char="•"/>
            </a:pPr>
            <a:r>
              <a:rPr lang="en-US" sz="2000" dirty="0"/>
              <a:t>Area of interest: New England Mud Patch south of Martha’s Vineyard </a:t>
            </a:r>
          </a:p>
          <a:p>
            <a:endParaRPr lang="en-US" sz="2000" dirty="0"/>
          </a:p>
          <a:p>
            <a:pPr marL="285750" indent="-285750">
              <a:buFont typeface="Arial" panose="020B0604020202020204" pitchFamily="34" charset="0"/>
              <a:buChar char="•"/>
            </a:pPr>
            <a:r>
              <a:rPr lang="en-US" sz="2000" dirty="0"/>
              <a:t>The model uses the two-dimensional full-wave time-domain finite-difference code developed at WHOI over the past </a:t>
            </a:r>
            <a:r>
              <a:rPr lang="en-US" sz="2000" dirty="0" smtClean="0"/>
              <a:t>30 </a:t>
            </a:r>
            <a:r>
              <a:rPr lang="en-US" sz="2000" dirty="0"/>
              <a:t>years.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Model Description</a:t>
            </a:r>
            <a:endParaRPr lang="en-US" sz="2000" dirty="0"/>
          </a:p>
          <a:p>
            <a:pPr marL="742950" lvl="1" indent="-285750">
              <a:buFont typeface="Arial" panose="020B0604020202020204" pitchFamily="34" charset="0"/>
              <a:buChar char="•"/>
            </a:pPr>
            <a:r>
              <a:rPr lang="en-US" sz="2000" dirty="0" smtClean="0"/>
              <a:t>Perfectly </a:t>
            </a:r>
            <a:r>
              <a:rPr lang="en-US" sz="2000" dirty="0"/>
              <a:t>elastic, isotropic media with uniform step sizes in time and space.  </a:t>
            </a:r>
          </a:p>
          <a:p>
            <a:pPr marL="742950" lvl="1" indent="-285750">
              <a:buFont typeface="Arial" panose="020B0604020202020204" pitchFamily="34" charset="0"/>
              <a:buChar char="•"/>
            </a:pPr>
            <a:r>
              <a:rPr lang="en-US" sz="2000" dirty="0" smtClean="0"/>
              <a:t>Source </a:t>
            </a:r>
            <a:r>
              <a:rPr lang="en-US" sz="2000" dirty="0"/>
              <a:t>waveform is a Ricker wavelet with a peak frequency in pressure of </a:t>
            </a:r>
            <a:r>
              <a:rPr lang="en-US" sz="2000" dirty="0" smtClean="0"/>
              <a:t>200 Hz</a:t>
            </a:r>
            <a:endParaRPr lang="en-US" sz="2000" dirty="0"/>
          </a:p>
          <a:p>
            <a:pPr marL="742950" lvl="1" indent="-285750">
              <a:buFont typeface="Arial" panose="020B0604020202020204" pitchFamily="34" charset="0"/>
              <a:buChar char="•"/>
            </a:pPr>
            <a:r>
              <a:rPr lang="en-US" sz="2000" dirty="0"/>
              <a:t>100 </a:t>
            </a:r>
            <a:r>
              <a:rPr lang="en-US" sz="2000" dirty="0" smtClean="0"/>
              <a:t>m </a:t>
            </a:r>
            <a:r>
              <a:rPr lang="en-US" sz="2000" dirty="0"/>
              <a:t>water waveguide (</a:t>
            </a:r>
            <a:r>
              <a:rPr lang="en-US" sz="2000" dirty="0" err="1"/>
              <a:t>Vp</a:t>
            </a:r>
            <a:r>
              <a:rPr lang="en-US" sz="2000" dirty="0"/>
              <a:t> = </a:t>
            </a:r>
            <a:r>
              <a:rPr lang="en-US" sz="2000" dirty="0" smtClean="0"/>
              <a:t>1500 m/s</a:t>
            </a:r>
            <a:r>
              <a:rPr lang="en-US" sz="2000" dirty="0"/>
              <a:t>, </a:t>
            </a:r>
            <a:r>
              <a:rPr lang="en-US" sz="2000" dirty="0" smtClean="0"/>
              <a:t>1000 kg/m</a:t>
            </a:r>
            <a:r>
              <a:rPr lang="en-US" sz="2000" baseline="30000" dirty="0" smtClean="0"/>
              <a:t>3</a:t>
            </a:r>
            <a:r>
              <a:rPr lang="en-US" sz="2000" dirty="0" smtClean="0"/>
              <a:t>) </a:t>
            </a:r>
            <a:r>
              <a:rPr lang="en-US" sz="2000" dirty="0"/>
              <a:t>overlying 12 </a:t>
            </a:r>
            <a:r>
              <a:rPr lang="en-US" sz="2000" dirty="0" smtClean="0"/>
              <a:t>m </a:t>
            </a:r>
            <a:r>
              <a:rPr lang="en-US" sz="2000" dirty="0"/>
              <a:t>of mud (</a:t>
            </a:r>
            <a:r>
              <a:rPr lang="en-US" sz="2000" dirty="0" err="1"/>
              <a:t>Vp</a:t>
            </a:r>
            <a:r>
              <a:rPr lang="en-US" sz="2000" dirty="0"/>
              <a:t> = </a:t>
            </a:r>
            <a:r>
              <a:rPr lang="en-US" sz="2000" dirty="0" smtClean="0"/>
              <a:t>1530 m/s</a:t>
            </a:r>
            <a:r>
              <a:rPr lang="en-US" sz="2000" dirty="0"/>
              <a:t>, Vs = </a:t>
            </a:r>
            <a:r>
              <a:rPr lang="en-US" sz="2000" dirty="0" smtClean="0"/>
              <a:t>100 m/s</a:t>
            </a:r>
            <a:r>
              <a:rPr lang="en-US" sz="2000" dirty="0"/>
              <a:t>, Rho = </a:t>
            </a:r>
            <a:r>
              <a:rPr lang="en-US" sz="2000" dirty="0" smtClean="0"/>
              <a:t>1400 kg/m</a:t>
            </a:r>
            <a:r>
              <a:rPr lang="en-US" sz="2000" baseline="30000" dirty="0" smtClean="0"/>
              <a:t>3</a:t>
            </a:r>
            <a:r>
              <a:rPr lang="en-US" sz="2000" dirty="0" smtClean="0"/>
              <a:t>) </a:t>
            </a:r>
            <a:r>
              <a:rPr lang="en-US" sz="2000" dirty="0"/>
              <a:t>above a faster bottom (</a:t>
            </a:r>
            <a:r>
              <a:rPr lang="en-US" sz="2000" dirty="0" err="1"/>
              <a:t>Vp</a:t>
            </a:r>
            <a:r>
              <a:rPr lang="en-US" sz="2000" dirty="0"/>
              <a:t> = </a:t>
            </a:r>
            <a:r>
              <a:rPr lang="en-US" sz="2000" dirty="0" smtClean="0"/>
              <a:t>1700 m/s</a:t>
            </a:r>
            <a:r>
              <a:rPr lang="en-US" sz="2000" dirty="0"/>
              <a:t>, Vs = </a:t>
            </a:r>
            <a:r>
              <a:rPr lang="en-US" sz="2000" dirty="0" smtClean="0"/>
              <a:t>500 m/s</a:t>
            </a:r>
            <a:r>
              <a:rPr lang="en-US" sz="2000" dirty="0"/>
              <a:t>, Rho = </a:t>
            </a:r>
            <a:r>
              <a:rPr lang="en-US" sz="2000" dirty="0" smtClean="0"/>
              <a:t>1800 kg/m</a:t>
            </a:r>
            <a:r>
              <a:rPr lang="en-US" sz="2000" baseline="30000" dirty="0" smtClean="0"/>
              <a:t>3</a:t>
            </a:r>
            <a:r>
              <a:rPr lang="en-US" sz="2000" dirty="0"/>
              <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goal of the modeling was to understand the propagation of compressional, shear and interface waves in the presence of a soft muddy layer</a:t>
            </a:r>
          </a:p>
          <a:p>
            <a:pPr marL="285750" indent="-285750">
              <a:buFont typeface="Arial" panose="020B0604020202020204" pitchFamily="34" charset="0"/>
              <a:buChar char="•"/>
            </a:pPr>
            <a:endParaRPr lang="en-US" dirty="0"/>
          </a:p>
        </p:txBody>
      </p:sp>
      <p:sp>
        <p:nvSpPr>
          <p:cNvPr id="6" name="Title 5"/>
          <p:cNvSpPr>
            <a:spLocks noGrp="1"/>
          </p:cNvSpPr>
          <p:nvPr>
            <p:ph type="title"/>
          </p:nvPr>
        </p:nvSpPr>
        <p:spPr>
          <a:xfrm>
            <a:off x="-569036" y="-57668"/>
            <a:ext cx="10364451" cy="1160251"/>
          </a:xfrm>
        </p:spPr>
        <p:txBody>
          <a:bodyPr/>
          <a:lstStyle/>
          <a:p>
            <a:r>
              <a:rPr lang="en-US" u="sng" dirty="0"/>
              <a:t>O</a:t>
            </a:r>
            <a:r>
              <a:rPr lang="en-US" u="sng" dirty="0" smtClean="0"/>
              <a:t>verview</a:t>
            </a:r>
            <a:endParaRPr lang="en-US" u="sng" dirty="0"/>
          </a:p>
        </p:txBody>
      </p:sp>
    </p:spTree>
    <p:extLst>
      <p:ext uri="{BB962C8B-B14F-4D97-AF65-F5344CB8AC3E}">
        <p14:creationId xmlns:p14="http://schemas.microsoft.com/office/powerpoint/2010/main" val="16248991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sz="half" idx="1"/>
          </p:nvPr>
        </p:nvSpPr>
        <p:spPr>
          <a:xfrm>
            <a:off x="457200" y="1600202"/>
            <a:ext cx="8084634" cy="4525963"/>
          </a:xfrm>
        </p:spPr>
        <p:txBody>
          <a:bodyPr/>
          <a:lstStyle/>
          <a:p>
            <a:r>
              <a:rPr lang="en-US" sz="1800" kern="1200" dirty="0" smtClean="0"/>
              <a:t>Pressure </a:t>
            </a:r>
            <a:r>
              <a:rPr lang="en-US" sz="1800" kern="1200" dirty="0"/>
              <a:t>and vertically polarized shear (PSV) – </a:t>
            </a:r>
            <a:r>
              <a:rPr lang="en-US" sz="1800" kern="1200" dirty="0" err="1"/>
              <a:t>Scholte</a:t>
            </a:r>
            <a:r>
              <a:rPr lang="en-US" sz="1800" kern="1200" dirty="0"/>
              <a:t> is this type of </a:t>
            </a:r>
            <a:r>
              <a:rPr lang="en-US" sz="1800" kern="1200" dirty="0" smtClean="0"/>
              <a:t>wave</a:t>
            </a:r>
            <a:endParaRPr lang="en-US" sz="1800" kern="1200" dirty="0"/>
          </a:p>
          <a:p>
            <a:endParaRPr lang="en-US" dirty="0"/>
          </a:p>
        </p:txBody>
      </p:sp>
    </p:spTree>
    <p:extLst>
      <p:ext uri="{BB962C8B-B14F-4D97-AF65-F5344CB8AC3E}">
        <p14:creationId xmlns:p14="http://schemas.microsoft.com/office/powerpoint/2010/main" val="12013701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ubs.usgs.gov/of/2003/of03-001/maps/mudpatch/mudp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4264"/>
            <a:ext cx="7961971" cy="55733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130413" y="1394282"/>
            <a:ext cx="3857470" cy="3726316"/>
          </a:xfrm>
          <a:prstGeom prst="rect">
            <a:avLst/>
          </a:prstGeom>
        </p:spPr>
      </p:pic>
      <p:sp>
        <p:nvSpPr>
          <p:cNvPr id="6" name="Rectangle 5"/>
          <p:cNvSpPr/>
          <p:nvPr/>
        </p:nvSpPr>
        <p:spPr>
          <a:xfrm>
            <a:off x="106910" y="6521357"/>
            <a:ext cx="3506088" cy="253916"/>
          </a:xfrm>
          <a:prstGeom prst="rect">
            <a:avLst/>
          </a:prstGeom>
        </p:spPr>
        <p:txBody>
          <a:bodyPr wrap="none">
            <a:spAutoFit/>
          </a:bodyPr>
          <a:lstStyle/>
          <a:p>
            <a:r>
              <a:rPr lang="en-US" sz="1050" dirty="0"/>
              <a:t>http://pubs.usgs.gov/of/2003/of03-001/htmldocs/maps.htm</a:t>
            </a:r>
          </a:p>
        </p:txBody>
      </p:sp>
      <p:sp>
        <p:nvSpPr>
          <p:cNvPr id="2" name="Rounded Rectangle 1"/>
          <p:cNvSpPr/>
          <p:nvPr/>
        </p:nvSpPr>
        <p:spPr>
          <a:xfrm>
            <a:off x="4917688" y="3211551"/>
            <a:ext cx="3958683" cy="825191"/>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p:cNvSpPr>
            <a:spLocks noGrp="1"/>
          </p:cNvSpPr>
          <p:nvPr>
            <p:ph type="title"/>
          </p:nvPr>
        </p:nvSpPr>
        <p:spPr>
          <a:xfrm>
            <a:off x="-569036" y="-57668"/>
            <a:ext cx="10364451" cy="1160251"/>
          </a:xfrm>
        </p:spPr>
        <p:txBody>
          <a:bodyPr/>
          <a:lstStyle/>
          <a:p>
            <a:r>
              <a:rPr lang="en-US" u="sng" dirty="0" smtClean="0"/>
              <a:t>New England Mud Patch</a:t>
            </a:r>
            <a:endParaRPr lang="en-US" u="sng" dirty="0"/>
          </a:p>
        </p:txBody>
      </p:sp>
      <p:sp>
        <p:nvSpPr>
          <p:cNvPr id="3" name="Down Arrow 2"/>
          <p:cNvSpPr/>
          <p:nvPr/>
        </p:nvSpPr>
        <p:spPr>
          <a:xfrm rot="5400000">
            <a:off x="4221588" y="3217127"/>
            <a:ext cx="579864" cy="8140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4943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383" y="1051722"/>
            <a:ext cx="8518558" cy="5878532"/>
          </a:xfrm>
          <a:prstGeom prst="rect">
            <a:avLst/>
          </a:prstGeom>
        </p:spPr>
        <p:txBody>
          <a:bodyPr wrap="square">
            <a:spAutoFit/>
          </a:bodyPr>
          <a:lstStyle/>
          <a:p>
            <a:pPr marL="285750" indent="-285750">
              <a:buFont typeface="Arial" panose="020B0604020202020204" pitchFamily="34" charset="0"/>
              <a:buChar char="•"/>
            </a:pPr>
            <a:r>
              <a:rPr lang="en-US" sz="2000" dirty="0" err="1"/>
              <a:t>Tdfd_grid.m</a:t>
            </a:r>
            <a:r>
              <a:rPr lang="en-US" sz="2000" dirty="0"/>
              <a:t> </a:t>
            </a:r>
          </a:p>
          <a:p>
            <a:pPr marL="742950" lvl="1" indent="-285750">
              <a:buFont typeface="Arial" panose="020B0604020202020204" pitchFamily="34" charset="0"/>
              <a:buChar char="•"/>
            </a:pPr>
            <a:r>
              <a:rPr lang="en-US" sz="2000" dirty="0"/>
              <a:t>Defines the physical models of interest</a:t>
            </a:r>
          </a:p>
          <a:p>
            <a:pPr marL="742950" lvl="1" indent="-285750">
              <a:buFont typeface="Arial" panose="020B0604020202020204" pitchFamily="34" charset="0"/>
              <a:buChar char="•"/>
            </a:pPr>
            <a:r>
              <a:rPr lang="en-US" sz="2000" dirty="0"/>
              <a:t>Generates P-wave (compressional) and S-wave (shear) velocity files, and density files</a:t>
            </a:r>
          </a:p>
          <a:p>
            <a:pPr marL="285750" indent="-285750">
              <a:buFont typeface="Arial" panose="020B0604020202020204" pitchFamily="34" charset="0"/>
              <a:buChar char="•"/>
            </a:pPr>
            <a:r>
              <a:rPr lang="en-US" sz="2000" dirty="0"/>
              <a:t>FDREP</a:t>
            </a:r>
          </a:p>
          <a:p>
            <a:pPr marL="742950" lvl="1" indent="-285750">
              <a:buFont typeface="Arial" panose="020B0604020202020204" pitchFamily="34" charset="0"/>
              <a:buChar char="•"/>
            </a:pPr>
            <a:r>
              <a:rPr lang="en-US" sz="2000" dirty="0"/>
              <a:t>Checks model parameters for validity</a:t>
            </a:r>
          </a:p>
          <a:p>
            <a:pPr marL="285750" indent="-285750">
              <a:buFont typeface="Arial" panose="020B0604020202020204" pitchFamily="34" charset="0"/>
              <a:buChar char="•"/>
            </a:pPr>
            <a:r>
              <a:rPr lang="en-US" sz="2000" dirty="0"/>
              <a:t>Source</a:t>
            </a:r>
          </a:p>
          <a:p>
            <a:pPr marL="742950" lvl="1" indent="-285750">
              <a:buFont typeface="Arial" panose="020B0604020202020204" pitchFamily="34" charset="0"/>
              <a:buChar char="•"/>
            </a:pPr>
            <a:r>
              <a:rPr lang="en-US" sz="2000" dirty="0"/>
              <a:t>Ricker wavelet with peak frequency in pressure of 10Hz and 200Hz</a:t>
            </a:r>
          </a:p>
          <a:p>
            <a:pPr marL="285750" indent="-285750">
              <a:buFont typeface="Arial" panose="020B0604020202020204" pitchFamily="34" charset="0"/>
              <a:buChar char="•"/>
            </a:pPr>
            <a:r>
              <a:rPr lang="en-US" sz="2000" dirty="0"/>
              <a:t>FDBNY</a:t>
            </a:r>
          </a:p>
          <a:p>
            <a:pPr marL="742950" lvl="1" indent="-285750">
              <a:buFont typeface="Arial" panose="020B0604020202020204" pitchFamily="34" charset="0"/>
              <a:buChar char="•"/>
            </a:pPr>
            <a:r>
              <a:rPr lang="en-US" sz="2000" dirty="0"/>
              <a:t>Calculates velocities within the boundary layer, </a:t>
            </a:r>
            <a:r>
              <a:rPr lang="en-US" sz="2000" dirty="0" smtClean="0"/>
              <a:t>allowing vertical and </a:t>
            </a:r>
            <a:r>
              <a:rPr lang="en-US" sz="2000" dirty="0"/>
              <a:t>lateral heterogeneity in 2-D</a:t>
            </a:r>
          </a:p>
          <a:p>
            <a:pPr marL="285750" indent="-285750">
              <a:buFont typeface="Arial" panose="020B0604020202020204" pitchFamily="34" charset="0"/>
              <a:buChar char="•"/>
            </a:pPr>
            <a:r>
              <a:rPr lang="en-US" sz="2000" dirty="0"/>
              <a:t>FINDIF</a:t>
            </a:r>
          </a:p>
          <a:p>
            <a:pPr marL="742950" lvl="1" indent="-285750">
              <a:buFont typeface="Arial" panose="020B0604020202020204" pitchFamily="34" charset="0"/>
              <a:buChar char="•"/>
            </a:pPr>
            <a:r>
              <a:rPr lang="en-US" sz="2000" dirty="0"/>
              <a:t>Outputs Snap-shots and time series data files</a:t>
            </a:r>
          </a:p>
          <a:p>
            <a:pPr marL="285750" indent="-285750">
              <a:buFont typeface="Arial" panose="020B0604020202020204" pitchFamily="34" charset="0"/>
              <a:buChar char="•"/>
            </a:pPr>
            <a:r>
              <a:rPr lang="en-US" sz="2000" dirty="0"/>
              <a:t>Plotting Software</a:t>
            </a:r>
          </a:p>
          <a:p>
            <a:pPr marL="742950" lvl="1" indent="-285750">
              <a:buFont typeface="Arial" panose="020B0604020202020204" pitchFamily="34" charset="0"/>
              <a:buChar char="•"/>
            </a:pPr>
            <a:r>
              <a:rPr lang="en-US" sz="2000" dirty="0"/>
              <a:t>Snap-shots</a:t>
            </a:r>
          </a:p>
          <a:p>
            <a:pPr marL="742950" lvl="1" indent="-285750">
              <a:buFont typeface="Arial" panose="020B0604020202020204" pitchFamily="34" charset="0"/>
              <a:buChar char="•"/>
            </a:pPr>
            <a:r>
              <a:rPr lang="en-US" sz="2000" dirty="0"/>
              <a:t>Time series</a:t>
            </a:r>
          </a:p>
          <a:p>
            <a:pPr marL="742950" lvl="1" indent="-285750">
              <a:buFont typeface="Arial" panose="020B0604020202020204" pitchFamily="34" charset="0"/>
              <a:buChar char="•"/>
            </a:pPr>
            <a:r>
              <a:rPr lang="en-US" sz="2000" dirty="0"/>
              <a:t>Movies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itle 5"/>
          <p:cNvSpPr>
            <a:spLocks noGrp="1"/>
          </p:cNvSpPr>
          <p:nvPr>
            <p:ph type="title"/>
          </p:nvPr>
        </p:nvSpPr>
        <p:spPr>
          <a:xfrm>
            <a:off x="-569036" y="-57668"/>
            <a:ext cx="10364451" cy="1160251"/>
          </a:xfrm>
        </p:spPr>
        <p:txBody>
          <a:bodyPr/>
          <a:lstStyle/>
          <a:p>
            <a:r>
              <a:rPr lang="en-US" u="sng" dirty="0" smtClean="0"/>
              <a:t>Code summary</a:t>
            </a:r>
            <a:endParaRPr lang="en-US" u="sng" dirty="0"/>
          </a:p>
        </p:txBody>
      </p:sp>
    </p:spTree>
    <p:extLst>
      <p:ext uri="{BB962C8B-B14F-4D97-AF65-F5344CB8AC3E}">
        <p14:creationId xmlns:p14="http://schemas.microsoft.com/office/powerpoint/2010/main" val="29667987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Example</a:t>
            </a:r>
            <a:endParaRPr lang="en-US" dirty="0"/>
          </a:p>
        </p:txBody>
      </p:sp>
      <p:pic>
        <p:nvPicPr>
          <p:cNvPr id="7" name="Shape 81"/>
          <p:cNvPicPr preferRelativeResize="0"/>
          <p:nvPr/>
        </p:nvPicPr>
        <p:blipFill rotWithShape="1">
          <a:blip r:embed="rId3">
            <a:alphaModFix/>
          </a:blip>
          <a:srcRect l="2115" r="2746" b="4844"/>
          <a:stretch/>
        </p:blipFill>
        <p:spPr>
          <a:xfrm>
            <a:off x="176649" y="1634041"/>
            <a:ext cx="8967351" cy="5195824"/>
          </a:xfrm>
          <a:prstGeom prst="rect">
            <a:avLst/>
          </a:prstGeom>
          <a:noFill/>
          <a:ln w="9525" cap="flat">
            <a:solidFill>
              <a:srgbClr val="000000"/>
            </a:solidFill>
            <a:prstDash val="solid"/>
            <a:miter/>
            <a:headEnd type="none" w="med" len="med"/>
            <a:tailEnd type="none" w="med" len="med"/>
          </a:ln>
        </p:spPr>
      </p:pic>
      <p:pic>
        <p:nvPicPr>
          <p:cNvPr id="5" name="Picture 4"/>
          <p:cNvPicPr>
            <a:picLocks noChangeAspect="1"/>
          </p:cNvPicPr>
          <p:nvPr/>
        </p:nvPicPr>
        <p:blipFill>
          <a:blip r:embed="rId4"/>
          <a:stretch>
            <a:fillRect/>
          </a:stretch>
        </p:blipFill>
        <p:spPr>
          <a:xfrm>
            <a:off x="0" y="792162"/>
            <a:ext cx="9327688" cy="1012024"/>
          </a:xfrm>
          <a:prstGeom prst="rect">
            <a:avLst/>
          </a:prstGeom>
        </p:spPr>
      </p:pic>
    </p:spTree>
    <p:extLst>
      <p:ext uri="{BB962C8B-B14F-4D97-AF65-F5344CB8AC3E}">
        <p14:creationId xmlns:p14="http://schemas.microsoft.com/office/powerpoint/2010/main" val="31534631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7465" y="244203"/>
            <a:ext cx="10173328" cy="1160251"/>
          </a:xfrm>
        </p:spPr>
        <p:txBody>
          <a:bodyPr>
            <a:normAutofit/>
          </a:bodyPr>
          <a:lstStyle/>
          <a:p>
            <a:r>
              <a:rPr lang="en-US" u="sng" dirty="0" smtClean="0"/>
              <a:t>Original example</a:t>
            </a:r>
            <a:br>
              <a:rPr lang="en-US" u="sng" dirty="0" smtClean="0"/>
            </a:br>
            <a:endParaRPr lang="en-US" u="sng" dirty="0"/>
          </a:p>
        </p:txBody>
      </p:sp>
      <p:graphicFrame>
        <p:nvGraphicFramePr>
          <p:cNvPr id="5" name="Table 4"/>
          <p:cNvGraphicFramePr>
            <a:graphicFrameLocks noGrp="1"/>
          </p:cNvGraphicFramePr>
          <p:nvPr>
            <p:extLst>
              <p:ext uri="{D42A27DB-BD31-4B8C-83A1-F6EECF244321}">
                <p14:modId xmlns:p14="http://schemas.microsoft.com/office/powerpoint/2010/main" val="1829693119"/>
              </p:ext>
            </p:extLst>
          </p:nvPr>
        </p:nvGraphicFramePr>
        <p:xfrm>
          <a:off x="340966" y="1489489"/>
          <a:ext cx="2801751" cy="4419599"/>
        </p:xfrm>
        <a:graphic>
          <a:graphicData uri="http://schemas.openxmlformats.org/drawingml/2006/table">
            <a:tbl>
              <a:tblPr firstRow="1" bandRow="1">
                <a:tableStyleId>{5C22544A-7EE6-4342-B048-85BDC9FD1C3A}</a:tableStyleId>
              </a:tblPr>
              <a:tblGrid>
                <a:gridCol w="1463145"/>
                <a:gridCol w="1338606"/>
              </a:tblGrid>
              <a:tr h="215579">
                <a:tc>
                  <a:txBody>
                    <a:bodyPr/>
                    <a:lstStyle/>
                    <a:p>
                      <a:pPr algn="ctr"/>
                      <a:r>
                        <a:rPr lang="en-US" sz="1400" dirty="0" smtClean="0"/>
                        <a:t>Model Name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HCC08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400" dirty="0" smtClean="0"/>
                        <a:t>Frequency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 Hz</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400" dirty="0" smtClean="0"/>
                        <a:t>Water Depth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100 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481">
                <a:tc>
                  <a:txBody>
                    <a:bodyPr/>
                    <a:lstStyle/>
                    <a:p>
                      <a:pPr algn="ctr"/>
                      <a:r>
                        <a:rPr lang="en-US" sz="1400" dirty="0" smtClean="0"/>
                        <a:t>Sediment</a:t>
                      </a:r>
                      <a:r>
                        <a:rPr lang="en-US" sz="1400" baseline="0" dirty="0" smtClean="0"/>
                        <a:t> Layer 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Linear Sand</a:t>
                      </a:r>
                      <a:r>
                        <a:rPr lang="en-US" sz="1400" baseline="0" dirty="0" smtClean="0"/>
                        <a:t> Gradient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400" baseline="0" dirty="0" smtClean="0"/>
                        <a:t>    </a:t>
                      </a:r>
                      <a:r>
                        <a:rPr lang="en-US" sz="1400" dirty="0" smtClean="0"/>
                        <a:t>Width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 900m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400" dirty="0" smtClean="0"/>
                        <a:t>    Compressional Velocity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2000-2250 m/s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400" dirty="0" smtClean="0"/>
                        <a:t>    Shear Velocity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680-760 m/s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400" dirty="0" smtClean="0"/>
                        <a:t>    Density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2000-2100 kg/m^3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98">
                <a:tc>
                  <a:txBody>
                    <a:bodyPr/>
                    <a:lstStyle/>
                    <a:p>
                      <a:pPr algn="ctr"/>
                      <a:r>
                        <a:rPr lang="en-US" sz="1400" dirty="0" smtClean="0"/>
                        <a:t>Overall Model</a:t>
                      </a:r>
                      <a:r>
                        <a:rPr lang="en-US" sz="1400" baseline="0" dirty="0" smtClean="0"/>
                        <a:t> Depth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1000m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400" dirty="0" smtClean="0"/>
                        <a:t>Overall Model Range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5000 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400" dirty="0" smtClean="0"/>
                        <a:t>Source Depth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50</a:t>
                      </a:r>
                      <a:r>
                        <a:rPr lang="en-US" sz="1400" baseline="0" dirty="0" smtClean="0"/>
                        <a:t> 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 name="Picture 1"/>
          <p:cNvPicPr>
            <a:picLocks noChangeAspect="1"/>
          </p:cNvPicPr>
          <p:nvPr/>
        </p:nvPicPr>
        <p:blipFill rotWithShape="1">
          <a:blip r:embed="rId3"/>
          <a:srcRect l="12590"/>
          <a:stretch/>
        </p:blipFill>
        <p:spPr>
          <a:xfrm>
            <a:off x="3978446" y="1383577"/>
            <a:ext cx="5361753" cy="4610548"/>
          </a:xfrm>
          <a:prstGeom prst="rect">
            <a:avLst/>
          </a:prstGeom>
        </p:spPr>
      </p:pic>
      <p:sp>
        <p:nvSpPr>
          <p:cNvPr id="3" name="5-Point Star 2"/>
          <p:cNvSpPr/>
          <p:nvPr/>
        </p:nvSpPr>
        <p:spPr>
          <a:xfrm>
            <a:off x="4000456" y="1949047"/>
            <a:ext cx="45719" cy="676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p:cNvSpPr txBox="1"/>
          <p:nvPr/>
        </p:nvSpPr>
        <p:spPr>
          <a:xfrm>
            <a:off x="4299144" y="1824836"/>
            <a:ext cx="948829" cy="369332"/>
          </a:xfrm>
          <a:prstGeom prst="rect">
            <a:avLst/>
          </a:prstGeom>
          <a:noFill/>
        </p:spPr>
        <p:txBody>
          <a:bodyPr wrap="square" rtlCol="0">
            <a:spAutoFit/>
          </a:bodyPr>
          <a:lstStyle/>
          <a:p>
            <a:r>
              <a:rPr lang="en-US" dirty="0">
                <a:solidFill>
                  <a:schemeClr val="bg1"/>
                </a:solidFill>
              </a:rPr>
              <a:t>Source</a:t>
            </a:r>
          </a:p>
        </p:txBody>
      </p:sp>
      <p:sp>
        <p:nvSpPr>
          <p:cNvPr id="7" name="Right Arrow 6"/>
          <p:cNvSpPr/>
          <p:nvPr/>
        </p:nvSpPr>
        <p:spPr>
          <a:xfrm flipH="1">
            <a:off x="4190526" y="1967286"/>
            <a:ext cx="151514" cy="52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84538" y="1806355"/>
            <a:ext cx="813482" cy="369332"/>
          </a:xfrm>
          <a:prstGeom prst="rect">
            <a:avLst/>
          </a:prstGeom>
          <a:noFill/>
        </p:spPr>
        <p:txBody>
          <a:bodyPr wrap="square" rtlCol="0">
            <a:spAutoFit/>
          </a:bodyPr>
          <a:lstStyle/>
          <a:p>
            <a:r>
              <a:rPr lang="en-US" dirty="0" smtClean="0"/>
              <a:t>100m</a:t>
            </a:r>
            <a:endParaRPr lang="en-US" dirty="0"/>
          </a:p>
        </p:txBody>
      </p:sp>
      <p:sp>
        <p:nvSpPr>
          <p:cNvPr id="9" name="TextBox 8"/>
          <p:cNvSpPr txBox="1"/>
          <p:nvPr/>
        </p:nvSpPr>
        <p:spPr>
          <a:xfrm>
            <a:off x="3288385" y="2191244"/>
            <a:ext cx="931926" cy="369332"/>
          </a:xfrm>
          <a:prstGeom prst="rect">
            <a:avLst/>
          </a:prstGeom>
          <a:noFill/>
        </p:spPr>
        <p:txBody>
          <a:bodyPr wrap="square" rtlCol="0">
            <a:spAutoFit/>
          </a:bodyPr>
          <a:lstStyle/>
          <a:p>
            <a:r>
              <a:rPr lang="en-US" dirty="0"/>
              <a:t>250m</a:t>
            </a:r>
          </a:p>
        </p:txBody>
      </p:sp>
      <p:sp>
        <p:nvSpPr>
          <p:cNvPr id="10" name="Left Brace 9"/>
          <p:cNvSpPr/>
          <p:nvPr/>
        </p:nvSpPr>
        <p:spPr>
          <a:xfrm>
            <a:off x="3902261" y="1860000"/>
            <a:ext cx="103252" cy="2672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3907195" y="2113660"/>
            <a:ext cx="103252" cy="5939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5-Point Star 11"/>
          <p:cNvSpPr/>
          <p:nvPr/>
        </p:nvSpPr>
        <p:spPr>
          <a:xfrm>
            <a:off x="4036325" y="3312194"/>
            <a:ext cx="45719" cy="676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94468" y="3177138"/>
            <a:ext cx="1004676" cy="369332"/>
          </a:xfrm>
          <a:prstGeom prst="rect">
            <a:avLst/>
          </a:prstGeom>
          <a:noFill/>
        </p:spPr>
        <p:txBody>
          <a:bodyPr wrap="square" rtlCol="0">
            <a:spAutoFit/>
          </a:bodyPr>
          <a:lstStyle/>
          <a:p>
            <a:r>
              <a:rPr lang="en-US" dirty="0"/>
              <a:t>100m</a:t>
            </a:r>
          </a:p>
        </p:txBody>
      </p:sp>
      <p:sp>
        <p:nvSpPr>
          <p:cNvPr id="14" name="TextBox 13"/>
          <p:cNvSpPr txBox="1"/>
          <p:nvPr/>
        </p:nvSpPr>
        <p:spPr>
          <a:xfrm>
            <a:off x="3284538" y="3599737"/>
            <a:ext cx="763761" cy="369332"/>
          </a:xfrm>
          <a:prstGeom prst="rect">
            <a:avLst/>
          </a:prstGeom>
          <a:noFill/>
        </p:spPr>
        <p:txBody>
          <a:bodyPr wrap="square" rtlCol="0">
            <a:spAutoFit/>
          </a:bodyPr>
          <a:lstStyle/>
          <a:p>
            <a:r>
              <a:rPr lang="en-US" dirty="0"/>
              <a:t>250m</a:t>
            </a:r>
          </a:p>
        </p:txBody>
      </p:sp>
      <p:sp>
        <p:nvSpPr>
          <p:cNvPr id="15" name="Left Brace 14"/>
          <p:cNvSpPr/>
          <p:nvPr/>
        </p:nvSpPr>
        <p:spPr>
          <a:xfrm>
            <a:off x="3916347" y="3245058"/>
            <a:ext cx="103252" cy="2672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p:cNvSpPr/>
          <p:nvPr/>
        </p:nvSpPr>
        <p:spPr>
          <a:xfrm>
            <a:off x="3873470" y="3530822"/>
            <a:ext cx="136977" cy="5691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5-Point Star 16"/>
          <p:cNvSpPr/>
          <p:nvPr/>
        </p:nvSpPr>
        <p:spPr>
          <a:xfrm>
            <a:off x="4019607" y="4700178"/>
            <a:ext cx="45719" cy="676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281708" y="4531909"/>
            <a:ext cx="725849" cy="369332"/>
          </a:xfrm>
          <a:prstGeom prst="rect">
            <a:avLst/>
          </a:prstGeom>
          <a:noFill/>
        </p:spPr>
        <p:txBody>
          <a:bodyPr wrap="square" rtlCol="0">
            <a:spAutoFit/>
          </a:bodyPr>
          <a:lstStyle/>
          <a:p>
            <a:r>
              <a:rPr lang="en-US" dirty="0"/>
              <a:t>100m</a:t>
            </a:r>
          </a:p>
        </p:txBody>
      </p:sp>
      <p:sp>
        <p:nvSpPr>
          <p:cNvPr id="19" name="TextBox 18"/>
          <p:cNvSpPr txBox="1"/>
          <p:nvPr/>
        </p:nvSpPr>
        <p:spPr>
          <a:xfrm>
            <a:off x="3240844" y="4954508"/>
            <a:ext cx="741795" cy="369332"/>
          </a:xfrm>
          <a:prstGeom prst="rect">
            <a:avLst/>
          </a:prstGeom>
          <a:noFill/>
        </p:spPr>
        <p:txBody>
          <a:bodyPr wrap="square" rtlCol="0">
            <a:spAutoFit/>
          </a:bodyPr>
          <a:lstStyle/>
          <a:p>
            <a:r>
              <a:rPr lang="en-US" dirty="0"/>
              <a:t>250m</a:t>
            </a:r>
          </a:p>
        </p:txBody>
      </p:sp>
      <p:sp>
        <p:nvSpPr>
          <p:cNvPr id="20" name="Left Brace 19"/>
          <p:cNvSpPr/>
          <p:nvPr/>
        </p:nvSpPr>
        <p:spPr>
          <a:xfrm>
            <a:off x="3907195" y="4611263"/>
            <a:ext cx="103252" cy="2672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p:cNvSpPr/>
          <p:nvPr/>
        </p:nvSpPr>
        <p:spPr>
          <a:xfrm>
            <a:off x="3892988" y="4878482"/>
            <a:ext cx="103252" cy="5939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4330193" y="3194002"/>
            <a:ext cx="1111436" cy="369332"/>
          </a:xfrm>
          <a:prstGeom prst="rect">
            <a:avLst/>
          </a:prstGeom>
          <a:noFill/>
        </p:spPr>
        <p:txBody>
          <a:bodyPr wrap="square" rtlCol="0">
            <a:spAutoFit/>
          </a:bodyPr>
          <a:lstStyle/>
          <a:p>
            <a:r>
              <a:rPr lang="en-US" dirty="0">
                <a:solidFill>
                  <a:schemeClr val="bg1"/>
                </a:solidFill>
              </a:rPr>
              <a:t>Source</a:t>
            </a:r>
          </a:p>
        </p:txBody>
      </p:sp>
      <p:sp>
        <p:nvSpPr>
          <p:cNvPr id="26" name="Right Arrow 25"/>
          <p:cNvSpPr/>
          <p:nvPr/>
        </p:nvSpPr>
        <p:spPr>
          <a:xfrm flipH="1">
            <a:off x="4193489" y="3312194"/>
            <a:ext cx="151514" cy="52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266283" y="4549342"/>
            <a:ext cx="950579" cy="369332"/>
          </a:xfrm>
          <a:prstGeom prst="rect">
            <a:avLst/>
          </a:prstGeom>
          <a:noFill/>
        </p:spPr>
        <p:txBody>
          <a:bodyPr wrap="square" rtlCol="0">
            <a:spAutoFit/>
          </a:bodyPr>
          <a:lstStyle/>
          <a:p>
            <a:r>
              <a:rPr lang="en-US" dirty="0">
                <a:solidFill>
                  <a:schemeClr val="bg1"/>
                </a:solidFill>
              </a:rPr>
              <a:t>Source</a:t>
            </a:r>
          </a:p>
        </p:txBody>
      </p:sp>
      <p:sp>
        <p:nvSpPr>
          <p:cNvPr id="28" name="Right Arrow 27"/>
          <p:cNvSpPr/>
          <p:nvPr/>
        </p:nvSpPr>
        <p:spPr>
          <a:xfrm flipH="1">
            <a:off x="4103585" y="4707684"/>
            <a:ext cx="151514" cy="52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442134" y="1813680"/>
            <a:ext cx="1301048" cy="369332"/>
          </a:xfrm>
          <a:prstGeom prst="rect">
            <a:avLst/>
          </a:prstGeom>
          <a:noFill/>
        </p:spPr>
        <p:txBody>
          <a:bodyPr wrap="square" rtlCol="0">
            <a:spAutoFit/>
          </a:bodyPr>
          <a:lstStyle/>
          <a:p>
            <a:r>
              <a:rPr lang="en-US" i="1" dirty="0">
                <a:solidFill>
                  <a:schemeClr val="bg1"/>
                </a:solidFill>
              </a:rPr>
              <a:t>water</a:t>
            </a:r>
          </a:p>
        </p:txBody>
      </p:sp>
      <p:sp>
        <p:nvSpPr>
          <p:cNvPr id="30" name="TextBox 29"/>
          <p:cNvSpPr txBox="1"/>
          <p:nvPr/>
        </p:nvSpPr>
        <p:spPr>
          <a:xfrm>
            <a:off x="5626704" y="2225954"/>
            <a:ext cx="2569443" cy="369332"/>
          </a:xfrm>
          <a:prstGeom prst="rect">
            <a:avLst/>
          </a:prstGeom>
          <a:noFill/>
        </p:spPr>
        <p:txBody>
          <a:bodyPr wrap="square" rtlCol="0">
            <a:spAutoFit/>
          </a:bodyPr>
          <a:lstStyle/>
          <a:p>
            <a:r>
              <a:rPr lang="en-US" i="1" dirty="0">
                <a:solidFill>
                  <a:schemeClr val="bg1"/>
                </a:solidFill>
              </a:rPr>
              <a:t>hard sediment gradient</a:t>
            </a:r>
          </a:p>
        </p:txBody>
      </p:sp>
      <p:sp>
        <p:nvSpPr>
          <p:cNvPr id="31" name="TextBox 30"/>
          <p:cNvSpPr txBox="1"/>
          <p:nvPr/>
        </p:nvSpPr>
        <p:spPr>
          <a:xfrm>
            <a:off x="5626704" y="3616550"/>
            <a:ext cx="2396889" cy="369332"/>
          </a:xfrm>
          <a:prstGeom prst="rect">
            <a:avLst/>
          </a:prstGeom>
          <a:noFill/>
        </p:spPr>
        <p:txBody>
          <a:bodyPr wrap="square" rtlCol="0">
            <a:spAutoFit/>
          </a:bodyPr>
          <a:lstStyle/>
          <a:p>
            <a:r>
              <a:rPr lang="en-US" i="1" dirty="0">
                <a:solidFill>
                  <a:schemeClr val="bg1"/>
                </a:solidFill>
              </a:rPr>
              <a:t>hard sediment gradient</a:t>
            </a:r>
          </a:p>
        </p:txBody>
      </p:sp>
      <p:sp>
        <p:nvSpPr>
          <p:cNvPr id="32" name="TextBox 31"/>
          <p:cNvSpPr txBox="1"/>
          <p:nvPr/>
        </p:nvSpPr>
        <p:spPr>
          <a:xfrm>
            <a:off x="5598286" y="4982735"/>
            <a:ext cx="2473820" cy="369332"/>
          </a:xfrm>
          <a:prstGeom prst="rect">
            <a:avLst/>
          </a:prstGeom>
          <a:noFill/>
        </p:spPr>
        <p:txBody>
          <a:bodyPr wrap="square" rtlCol="0">
            <a:spAutoFit/>
          </a:bodyPr>
          <a:lstStyle/>
          <a:p>
            <a:r>
              <a:rPr lang="en-US" i="1" dirty="0">
                <a:solidFill>
                  <a:schemeClr val="bg1"/>
                </a:solidFill>
              </a:rPr>
              <a:t>hard sediment gradient</a:t>
            </a:r>
          </a:p>
        </p:txBody>
      </p:sp>
      <p:sp>
        <p:nvSpPr>
          <p:cNvPr id="33" name="TextBox 32"/>
          <p:cNvSpPr txBox="1"/>
          <p:nvPr/>
        </p:nvSpPr>
        <p:spPr>
          <a:xfrm>
            <a:off x="6398162" y="3164240"/>
            <a:ext cx="874068" cy="369332"/>
          </a:xfrm>
          <a:prstGeom prst="rect">
            <a:avLst/>
          </a:prstGeom>
          <a:noFill/>
        </p:spPr>
        <p:txBody>
          <a:bodyPr wrap="square" rtlCol="0">
            <a:spAutoFit/>
          </a:bodyPr>
          <a:lstStyle/>
          <a:p>
            <a:r>
              <a:rPr lang="en-US" i="1" dirty="0">
                <a:solidFill>
                  <a:schemeClr val="bg1"/>
                </a:solidFill>
              </a:rPr>
              <a:t>water</a:t>
            </a:r>
          </a:p>
        </p:txBody>
      </p:sp>
      <p:sp>
        <p:nvSpPr>
          <p:cNvPr id="34" name="TextBox 33"/>
          <p:cNvSpPr txBox="1"/>
          <p:nvPr/>
        </p:nvSpPr>
        <p:spPr>
          <a:xfrm>
            <a:off x="6398162" y="4549342"/>
            <a:ext cx="1243169" cy="369332"/>
          </a:xfrm>
          <a:prstGeom prst="rect">
            <a:avLst/>
          </a:prstGeom>
          <a:noFill/>
        </p:spPr>
        <p:txBody>
          <a:bodyPr wrap="square" rtlCol="0">
            <a:spAutoFit/>
          </a:bodyPr>
          <a:lstStyle/>
          <a:p>
            <a:r>
              <a:rPr lang="en-US" i="1" dirty="0">
                <a:solidFill>
                  <a:schemeClr val="bg1"/>
                </a:solidFill>
              </a:rPr>
              <a:t>water</a:t>
            </a:r>
          </a:p>
        </p:txBody>
      </p:sp>
    </p:spTree>
    <p:extLst>
      <p:ext uri="{BB962C8B-B14F-4D97-AF65-F5344CB8AC3E}">
        <p14:creationId xmlns:p14="http://schemas.microsoft.com/office/powerpoint/2010/main" val="8867068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0809" y="2803168"/>
            <a:ext cx="5756039" cy="1477328"/>
          </a:xfrm>
          <a:prstGeom prst="rect">
            <a:avLst/>
          </a:prstGeom>
        </p:spPr>
        <p:txBody>
          <a:bodyPr wrap="square">
            <a:spAutoFit/>
          </a:bodyPr>
          <a:lstStyle/>
          <a:p>
            <a:pPr marL="285750" indent="-285750">
              <a:buFont typeface="Arial" panose="020B0604020202020204" pitchFamily="34" charset="0"/>
              <a:buChar char="•"/>
            </a:pPr>
            <a:r>
              <a:rPr lang="en-US" dirty="0"/>
              <a:t>Three examples:</a:t>
            </a:r>
          </a:p>
          <a:p>
            <a:pPr marL="742950" lvl="1" indent="-285750">
              <a:buFont typeface="Arial" panose="020B0604020202020204" pitchFamily="34" charset="0"/>
              <a:buChar char="•"/>
            </a:pPr>
            <a:r>
              <a:rPr lang="en-US" dirty="0"/>
              <a:t>1/60</a:t>
            </a:r>
            <a:r>
              <a:rPr lang="en-US" baseline="30000" dirty="0"/>
              <a:t>th</a:t>
            </a:r>
            <a:r>
              <a:rPr lang="en-US" dirty="0"/>
              <a:t> water wavelength above the seafloor</a:t>
            </a:r>
          </a:p>
          <a:p>
            <a:pPr marL="742950" lvl="1" indent="-285750">
              <a:buFont typeface="Arial" panose="020B0604020202020204" pitchFamily="34" charset="0"/>
              <a:buChar char="•"/>
            </a:pPr>
            <a:r>
              <a:rPr lang="en-US" dirty="0"/>
              <a:t>1/10</a:t>
            </a:r>
            <a:r>
              <a:rPr lang="en-US" baseline="30000" dirty="0"/>
              <a:t>th</a:t>
            </a:r>
            <a:r>
              <a:rPr lang="en-US" dirty="0"/>
              <a:t> water wavelength above the seafloor</a:t>
            </a:r>
          </a:p>
          <a:p>
            <a:pPr marL="742950" lvl="1" indent="-285750">
              <a:buFont typeface="Arial" panose="020B0604020202020204" pitchFamily="34" charset="0"/>
              <a:buChar char="•"/>
            </a:pPr>
            <a:r>
              <a:rPr lang="en-US" dirty="0"/>
              <a:t>1 water wavelength above the seafloor</a:t>
            </a:r>
          </a:p>
          <a:p>
            <a:pPr marL="285750" indent="-285750">
              <a:buFont typeface="Arial" panose="020B0604020202020204" pitchFamily="34" charset="0"/>
              <a:buChar char="•"/>
            </a:pPr>
            <a:endParaRPr lang="en-US" dirty="0"/>
          </a:p>
        </p:txBody>
      </p:sp>
      <p:sp>
        <p:nvSpPr>
          <p:cNvPr id="6" name="Title 5"/>
          <p:cNvSpPr>
            <a:spLocks noGrp="1"/>
          </p:cNvSpPr>
          <p:nvPr>
            <p:ph type="title"/>
          </p:nvPr>
        </p:nvSpPr>
        <p:spPr>
          <a:xfrm>
            <a:off x="156117" y="1642917"/>
            <a:ext cx="8865219" cy="1160251"/>
          </a:xfrm>
        </p:spPr>
        <p:txBody>
          <a:bodyPr/>
          <a:lstStyle/>
          <a:p>
            <a:r>
              <a:rPr lang="en-US" u="sng" dirty="0" smtClean="0"/>
              <a:t>Source depth dependence and interface waves</a:t>
            </a:r>
            <a:endParaRPr lang="en-US" u="sng" dirty="0"/>
          </a:p>
        </p:txBody>
      </p:sp>
    </p:spTree>
    <p:extLst>
      <p:ext uri="{BB962C8B-B14F-4D97-AF65-F5344CB8AC3E}">
        <p14:creationId xmlns:p14="http://schemas.microsoft.com/office/powerpoint/2010/main" val="5519757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r="5291"/>
          <a:stretch/>
        </p:blipFill>
        <p:spPr>
          <a:xfrm>
            <a:off x="3610517" y="1934910"/>
            <a:ext cx="5388517" cy="4267200"/>
          </a:xfrm>
          <a:prstGeom prst="rect">
            <a:avLst/>
          </a:prstGeom>
        </p:spPr>
      </p:pic>
      <p:sp>
        <p:nvSpPr>
          <p:cNvPr id="2" name="Title 1"/>
          <p:cNvSpPr>
            <a:spLocks noGrp="1"/>
          </p:cNvSpPr>
          <p:nvPr>
            <p:ph type="title"/>
          </p:nvPr>
        </p:nvSpPr>
        <p:spPr>
          <a:xfrm>
            <a:off x="0" y="340503"/>
            <a:ext cx="9311268" cy="1596177"/>
          </a:xfrm>
        </p:spPr>
        <p:txBody>
          <a:bodyPr>
            <a:normAutofit/>
          </a:bodyPr>
          <a:lstStyle/>
          <a:p>
            <a:r>
              <a:rPr lang="en-US" sz="2800" dirty="0" smtClean="0"/>
              <a:t>Source </a:t>
            </a:r>
            <a:r>
              <a:rPr lang="en-US" sz="2800" dirty="0"/>
              <a:t>located</a:t>
            </a:r>
            <a:r>
              <a:rPr lang="en-US" sz="2800" dirty="0">
                <a:solidFill>
                  <a:srgbClr val="FF0000"/>
                </a:solidFill>
              </a:rPr>
              <a:t> 1/60 </a:t>
            </a:r>
            <a:r>
              <a:rPr lang="en-US" sz="2800" dirty="0"/>
              <a:t>water wavelength above sediment layer</a:t>
            </a:r>
          </a:p>
        </p:txBody>
      </p:sp>
      <p:graphicFrame>
        <p:nvGraphicFramePr>
          <p:cNvPr id="4" name="Table 3"/>
          <p:cNvGraphicFramePr>
            <a:graphicFrameLocks noGrp="1"/>
          </p:cNvGraphicFramePr>
          <p:nvPr>
            <p:extLst>
              <p:ext uri="{D42A27DB-BD31-4B8C-83A1-F6EECF244321}">
                <p14:modId xmlns:p14="http://schemas.microsoft.com/office/powerpoint/2010/main" val="2465862076"/>
              </p:ext>
            </p:extLst>
          </p:nvPr>
        </p:nvGraphicFramePr>
        <p:xfrm>
          <a:off x="443674" y="1702289"/>
          <a:ext cx="3262533" cy="4663440"/>
        </p:xfrm>
        <a:graphic>
          <a:graphicData uri="http://schemas.openxmlformats.org/drawingml/2006/table">
            <a:tbl>
              <a:tblPr firstRow="1" bandRow="1">
                <a:tableStyleId>{5C22544A-7EE6-4342-B048-85BDC9FD1C3A}</a:tableStyleId>
              </a:tblPr>
              <a:tblGrid>
                <a:gridCol w="1791696"/>
                <a:gridCol w="1470837"/>
              </a:tblGrid>
              <a:tr h="0">
                <a:tc>
                  <a:txBody>
                    <a:bodyPr/>
                    <a:lstStyle/>
                    <a:p>
                      <a:r>
                        <a:rPr lang="en-US" sz="1600" dirty="0" smtClean="0"/>
                        <a:t>Model Name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Hcc12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Frequency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200 Hz</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Water Depth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100 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Sediment</a:t>
                      </a:r>
                      <a:r>
                        <a:rPr lang="en-US" sz="1600" baseline="0" dirty="0" smtClean="0"/>
                        <a:t> Layer 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Hard</a:t>
                      </a:r>
                      <a:r>
                        <a:rPr lang="en-US" sz="1600" baseline="0" dirty="0" smtClean="0"/>
                        <a:t> Sediment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999">
                <a:tc>
                  <a:txBody>
                    <a:bodyPr/>
                    <a:lstStyle/>
                    <a:p>
                      <a:r>
                        <a:rPr lang="en-US" sz="1600" baseline="0" dirty="0" smtClean="0"/>
                        <a:t>    -Width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110 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    -Compressional Velocity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1700 m/s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    -Shear Velocity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500 m/s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    -Density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1800 kg/m^3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098">
                <a:tc>
                  <a:txBody>
                    <a:bodyPr/>
                    <a:lstStyle/>
                    <a:p>
                      <a:r>
                        <a:rPr lang="en-US" sz="1600" dirty="0" smtClean="0"/>
                        <a:t>Overall Model</a:t>
                      </a:r>
                      <a:r>
                        <a:rPr lang="en-US" sz="1600" baseline="0" dirty="0" smtClean="0"/>
                        <a:t> Depth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215m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t>Overall Model Range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500 m</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600" dirty="0" smtClean="0">
                          <a:solidFill>
                            <a:schemeClr val="tx1"/>
                          </a:solidFill>
                        </a:rPr>
                        <a:t>Source Height</a:t>
                      </a:r>
                      <a:r>
                        <a:rPr lang="en-US" sz="1600" baseline="0" dirty="0" smtClean="0">
                          <a:solidFill>
                            <a:schemeClr val="tx1"/>
                          </a:solidFill>
                        </a:rPr>
                        <a:t> Above Sediment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rgbClr val="FF0000"/>
                          </a:solidFill>
                        </a:rPr>
                        <a:t>.125</a:t>
                      </a:r>
                      <a:r>
                        <a:rPr lang="en-US" sz="1600" baseline="0" dirty="0" smtClean="0">
                          <a:solidFill>
                            <a:srgbClr val="FF0000"/>
                          </a:solidFill>
                        </a:rPr>
                        <a:t> m</a:t>
                      </a: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5-Point Star 8"/>
          <p:cNvSpPr/>
          <p:nvPr/>
        </p:nvSpPr>
        <p:spPr>
          <a:xfrm>
            <a:off x="3071502" y="5856189"/>
            <a:ext cx="539015" cy="4908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4355783" y="3801978"/>
            <a:ext cx="145984" cy="1029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963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271" y="936702"/>
            <a:ext cx="8479929" cy="5921298"/>
            <a:chOff x="-1447295" y="10807"/>
            <a:chExt cx="10930164" cy="705140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04" y="10807"/>
              <a:ext cx="9726073" cy="7051403"/>
            </a:xfrm>
            <a:prstGeom prst="rect">
              <a:avLst/>
            </a:prstGeom>
          </p:spPr>
        </p:pic>
        <p:sp>
          <p:nvSpPr>
            <p:cNvPr id="5" name="TextBox 4"/>
            <p:cNvSpPr txBox="1"/>
            <p:nvPr/>
          </p:nvSpPr>
          <p:spPr>
            <a:xfrm>
              <a:off x="1172466" y="2771235"/>
              <a:ext cx="1790311" cy="366518"/>
            </a:xfrm>
            <a:prstGeom prst="rect">
              <a:avLst/>
            </a:prstGeom>
            <a:noFill/>
          </p:spPr>
          <p:txBody>
            <a:bodyPr wrap="square" rtlCol="0">
              <a:spAutoFit/>
            </a:bodyPr>
            <a:lstStyle/>
            <a:p>
              <a:r>
                <a:rPr lang="en-US" sz="1400" dirty="0" err="1" smtClean="0"/>
                <a:t>Scholte</a:t>
              </a:r>
              <a:r>
                <a:rPr lang="en-US" sz="1400" dirty="0" smtClean="0"/>
                <a:t> </a:t>
              </a:r>
              <a:r>
                <a:rPr lang="en-US" sz="1400" dirty="0"/>
                <a:t>Wave</a:t>
              </a:r>
            </a:p>
          </p:txBody>
        </p:sp>
        <p:cxnSp>
          <p:nvCxnSpPr>
            <p:cNvPr id="6" name="Straight Arrow Connector 5"/>
            <p:cNvCxnSpPr/>
            <p:nvPr/>
          </p:nvCxnSpPr>
          <p:spPr>
            <a:xfrm flipV="1">
              <a:off x="1758216" y="2282186"/>
              <a:ext cx="43013" cy="528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758216" y="3079011"/>
              <a:ext cx="1" cy="15314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892969" y="4899896"/>
              <a:ext cx="510137" cy="5276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61607" y="4730591"/>
              <a:ext cx="3517556" cy="307777"/>
            </a:xfrm>
            <a:prstGeom prst="rect">
              <a:avLst/>
            </a:prstGeom>
            <a:noFill/>
          </p:spPr>
          <p:txBody>
            <a:bodyPr wrap="square" rtlCol="0">
              <a:spAutoFit/>
            </a:bodyPr>
            <a:lstStyle/>
            <a:p>
              <a:r>
                <a:rPr lang="en-US" sz="1400" dirty="0"/>
                <a:t>P1P2S2 Shear Head Wave</a:t>
              </a:r>
            </a:p>
          </p:txBody>
        </p:sp>
        <p:cxnSp>
          <p:nvCxnSpPr>
            <p:cNvPr id="20" name="Straight Arrow Connector 19"/>
            <p:cNvCxnSpPr>
              <a:stCxn id="16" idx="1"/>
            </p:cNvCxnSpPr>
            <p:nvPr/>
          </p:nvCxnSpPr>
          <p:spPr>
            <a:xfrm flipH="1" flipV="1">
              <a:off x="3461887" y="4745257"/>
              <a:ext cx="399720" cy="1392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914656" y="4379495"/>
              <a:ext cx="104469" cy="4138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90724" y="4038720"/>
              <a:ext cx="2660820" cy="307777"/>
            </a:xfrm>
            <a:prstGeom prst="rect">
              <a:avLst/>
            </a:prstGeom>
            <a:noFill/>
          </p:spPr>
          <p:txBody>
            <a:bodyPr wrap="square" rtlCol="0">
              <a:spAutoFit/>
            </a:bodyPr>
            <a:lstStyle/>
            <a:p>
              <a:r>
                <a:rPr lang="en-US" sz="1400" dirty="0"/>
                <a:t>Leaking Shear Wave</a:t>
              </a:r>
            </a:p>
          </p:txBody>
        </p:sp>
        <p:sp>
          <p:nvSpPr>
            <p:cNvPr id="29" name="5-Point Star 28"/>
            <p:cNvSpPr/>
            <p:nvPr/>
          </p:nvSpPr>
          <p:spPr>
            <a:xfrm>
              <a:off x="1066214" y="4541168"/>
              <a:ext cx="192508" cy="1672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1066214" y="2071533"/>
              <a:ext cx="192508" cy="1672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447295" y="2771235"/>
              <a:ext cx="2609762" cy="1136202"/>
            </a:xfrm>
            <a:prstGeom prst="rect">
              <a:avLst/>
            </a:prstGeom>
            <a:noFill/>
          </p:spPr>
          <p:txBody>
            <a:bodyPr wrap="square" rtlCol="0">
              <a:spAutoFit/>
            </a:bodyPr>
            <a:lstStyle/>
            <a:p>
              <a:r>
                <a:rPr lang="en-US" sz="1400" dirty="0"/>
                <a:t>Source located </a:t>
              </a:r>
              <a:r>
                <a:rPr lang="en-US" sz="1400" dirty="0">
                  <a:solidFill>
                    <a:srgbClr val="FF0000"/>
                  </a:solidFill>
                </a:rPr>
                <a:t>1/60</a:t>
              </a:r>
              <a:r>
                <a:rPr lang="en-US" sz="1400" baseline="30000" dirty="0">
                  <a:solidFill>
                    <a:srgbClr val="FF0000"/>
                  </a:solidFill>
                </a:rPr>
                <a:t>th</a:t>
              </a:r>
              <a:r>
                <a:rPr lang="en-US" sz="1400" dirty="0"/>
                <a:t> of a water wavelength (.125m) above water/sediment interface</a:t>
              </a:r>
            </a:p>
          </p:txBody>
        </p:sp>
        <p:cxnSp>
          <p:nvCxnSpPr>
            <p:cNvPr id="33" name="Straight Arrow Connector 32"/>
            <p:cNvCxnSpPr/>
            <p:nvPr/>
          </p:nvCxnSpPr>
          <p:spPr>
            <a:xfrm flipV="1">
              <a:off x="-3208" y="2238776"/>
              <a:ext cx="1067396" cy="571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1199" y="3844756"/>
              <a:ext cx="949551" cy="69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011289" y="1634943"/>
              <a:ext cx="2911297" cy="366518"/>
            </a:xfrm>
            <a:prstGeom prst="rect">
              <a:avLst/>
            </a:prstGeom>
            <a:noFill/>
          </p:spPr>
          <p:txBody>
            <a:bodyPr wrap="square" rtlCol="0">
              <a:spAutoFit/>
            </a:bodyPr>
            <a:lstStyle/>
            <a:p>
              <a:r>
                <a:rPr lang="en-US" sz="1400" dirty="0"/>
                <a:t>Compressional Head Wave</a:t>
              </a:r>
            </a:p>
          </p:txBody>
        </p:sp>
        <p:sp>
          <p:nvSpPr>
            <p:cNvPr id="39" name="TextBox 38"/>
            <p:cNvSpPr txBox="1"/>
            <p:nvPr/>
          </p:nvSpPr>
          <p:spPr>
            <a:xfrm>
              <a:off x="1763496" y="2316721"/>
              <a:ext cx="2022831" cy="366518"/>
            </a:xfrm>
            <a:prstGeom prst="rect">
              <a:avLst/>
            </a:prstGeom>
            <a:noFill/>
          </p:spPr>
          <p:txBody>
            <a:bodyPr wrap="square" rtlCol="0">
              <a:spAutoFit/>
            </a:bodyPr>
            <a:lstStyle/>
            <a:p>
              <a:r>
                <a:rPr lang="en-US" sz="1400" dirty="0"/>
                <a:t>Direct Wave Root</a:t>
              </a:r>
            </a:p>
          </p:txBody>
        </p:sp>
        <p:sp>
          <p:nvSpPr>
            <p:cNvPr id="40" name="TextBox 39"/>
            <p:cNvSpPr txBox="1"/>
            <p:nvPr/>
          </p:nvSpPr>
          <p:spPr>
            <a:xfrm>
              <a:off x="4274021" y="2432216"/>
              <a:ext cx="3505325" cy="366518"/>
            </a:xfrm>
            <a:prstGeom prst="rect">
              <a:avLst/>
            </a:prstGeom>
            <a:noFill/>
          </p:spPr>
          <p:txBody>
            <a:bodyPr wrap="square" rtlCol="0">
              <a:spAutoFit/>
            </a:bodyPr>
            <a:lstStyle/>
            <a:p>
              <a:r>
                <a:rPr lang="en-US" sz="1400" dirty="0"/>
                <a:t>Transmitted Compressional Wave</a:t>
              </a:r>
            </a:p>
          </p:txBody>
        </p:sp>
        <p:cxnSp>
          <p:nvCxnSpPr>
            <p:cNvPr id="42" name="Straight Arrow Connector 41"/>
            <p:cNvCxnSpPr/>
            <p:nvPr/>
          </p:nvCxnSpPr>
          <p:spPr>
            <a:xfrm flipH="1" flipV="1">
              <a:off x="3861607" y="2426865"/>
              <a:ext cx="446278" cy="1698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1"/>
            </p:cNvCxnSpPr>
            <p:nvPr/>
          </p:nvCxnSpPr>
          <p:spPr>
            <a:xfrm flipH="1">
              <a:off x="3704079" y="1818202"/>
              <a:ext cx="307210" cy="1747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962777" y="2228725"/>
              <a:ext cx="333915" cy="1981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26273" y="5293462"/>
              <a:ext cx="3894664" cy="366518"/>
            </a:xfrm>
            <a:prstGeom prst="rect">
              <a:avLst/>
            </a:prstGeom>
            <a:noFill/>
          </p:spPr>
          <p:txBody>
            <a:bodyPr wrap="square" rtlCol="0">
              <a:spAutoFit/>
            </a:bodyPr>
            <a:lstStyle/>
            <a:p>
              <a:r>
                <a:rPr lang="en-US" sz="1400" dirty="0"/>
                <a:t>Evanescently Generated Shear Waves</a:t>
              </a:r>
            </a:p>
          </p:txBody>
        </p:sp>
        <p:sp>
          <p:nvSpPr>
            <p:cNvPr id="25" name="TextBox 24"/>
            <p:cNvSpPr txBox="1"/>
            <p:nvPr/>
          </p:nvSpPr>
          <p:spPr>
            <a:xfrm>
              <a:off x="3881562" y="1111666"/>
              <a:ext cx="2339963" cy="307777"/>
            </a:xfrm>
            <a:prstGeom prst="rect">
              <a:avLst/>
            </a:prstGeom>
            <a:noFill/>
          </p:spPr>
          <p:txBody>
            <a:bodyPr wrap="square" rtlCol="0">
              <a:spAutoFit/>
            </a:bodyPr>
            <a:lstStyle/>
            <a:p>
              <a:r>
                <a:rPr lang="en-US" sz="1400" dirty="0"/>
                <a:t>Direct Water Wave</a:t>
              </a:r>
            </a:p>
          </p:txBody>
        </p:sp>
        <p:cxnSp>
          <p:nvCxnSpPr>
            <p:cNvPr id="26" name="Straight Arrow Connector 25"/>
            <p:cNvCxnSpPr/>
            <p:nvPr/>
          </p:nvCxnSpPr>
          <p:spPr>
            <a:xfrm flipH="1">
              <a:off x="3365877" y="1279974"/>
              <a:ext cx="591741" cy="792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16568" y="1031121"/>
              <a:ext cx="1483298" cy="523220"/>
            </a:xfrm>
            <a:prstGeom prst="rect">
              <a:avLst/>
            </a:prstGeom>
            <a:noFill/>
          </p:spPr>
          <p:txBody>
            <a:bodyPr wrap="square" rtlCol="0">
              <a:spAutoFit/>
            </a:bodyPr>
            <a:lstStyle/>
            <a:p>
              <a:r>
                <a:rPr lang="en-US" sz="1400" dirty="0"/>
                <a:t>Sea Surface Reflection</a:t>
              </a:r>
            </a:p>
          </p:txBody>
        </p:sp>
        <p:cxnSp>
          <p:nvCxnSpPr>
            <p:cNvPr id="32" name="Straight Arrow Connector 31"/>
            <p:cNvCxnSpPr/>
            <p:nvPr/>
          </p:nvCxnSpPr>
          <p:spPr>
            <a:xfrm>
              <a:off x="1539957" y="1576942"/>
              <a:ext cx="218260" cy="2560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5" name="Picture 34"/>
          <p:cNvPicPr>
            <a:picLocks noChangeAspect="1"/>
          </p:cNvPicPr>
          <p:nvPr/>
        </p:nvPicPr>
        <p:blipFill>
          <a:blip r:embed="rId4"/>
          <a:stretch>
            <a:fillRect/>
          </a:stretch>
        </p:blipFill>
        <p:spPr>
          <a:xfrm>
            <a:off x="7181383" y="222422"/>
            <a:ext cx="1855115" cy="354976"/>
          </a:xfrm>
          <a:prstGeom prst="rect">
            <a:avLst/>
          </a:prstGeom>
        </p:spPr>
      </p:pic>
      <p:sp>
        <p:nvSpPr>
          <p:cNvPr id="36" name="Title 1"/>
          <p:cNvSpPr txBox="1">
            <a:spLocks/>
          </p:cNvSpPr>
          <p:nvPr/>
        </p:nvSpPr>
        <p:spPr>
          <a:xfrm>
            <a:off x="-20527" y="842903"/>
            <a:ext cx="9311268" cy="626775"/>
          </a:xfrm>
          <a:prstGeom prst="rect">
            <a:avLst/>
          </a:prstGeom>
        </p:spPr>
        <p:txBody>
          <a:bodyPr>
            <a:normAutofit/>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a:lstStyle>
          <a:p>
            <a:pPr defTabSz="914400"/>
            <a:r>
              <a:rPr lang="en-US" sz="2800" kern="0" dirty="0" smtClean="0"/>
              <a:t>Source located</a:t>
            </a:r>
            <a:r>
              <a:rPr lang="en-US" sz="2800" kern="0" dirty="0" smtClean="0">
                <a:solidFill>
                  <a:srgbClr val="FF0000"/>
                </a:solidFill>
              </a:rPr>
              <a:t> 1/60 </a:t>
            </a:r>
            <a:r>
              <a:rPr lang="en-US" sz="2800" kern="0" dirty="0" smtClean="0"/>
              <a:t>water wavelength above sediment layer</a:t>
            </a:r>
            <a:endParaRPr lang="en-US" sz="2800" kern="0" dirty="0"/>
          </a:p>
        </p:txBody>
      </p:sp>
    </p:spTree>
    <p:extLst>
      <p:ext uri="{BB962C8B-B14F-4D97-AF65-F5344CB8AC3E}">
        <p14:creationId xmlns:p14="http://schemas.microsoft.com/office/powerpoint/2010/main" val="38549977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4716</TotalTime>
  <Words>3264</Words>
  <Application>Microsoft Macintosh PowerPoint</Application>
  <PresentationFormat>On-screen Show (4:3)</PresentationFormat>
  <Paragraphs>318</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2_Office Theme</vt:lpstr>
      <vt:lpstr>PowerPoint Presentation</vt:lpstr>
      <vt:lpstr>Overview</vt:lpstr>
      <vt:lpstr>New England Mud Patch</vt:lpstr>
      <vt:lpstr>Code summary</vt:lpstr>
      <vt:lpstr>Original Example</vt:lpstr>
      <vt:lpstr>Original example </vt:lpstr>
      <vt:lpstr>Source depth dependence and interface waves</vt:lpstr>
      <vt:lpstr>Source located 1/60 water wavelength above sediment layer</vt:lpstr>
      <vt:lpstr>PowerPoint Presentation</vt:lpstr>
      <vt:lpstr>Source located 1/10 water wavelength above sediment layer</vt:lpstr>
      <vt:lpstr>PowerPoint Presentation</vt:lpstr>
      <vt:lpstr>PowerPoint Presentation</vt:lpstr>
      <vt:lpstr>PowerPoint Presentation</vt:lpstr>
      <vt:lpstr>Muddy Environment Example</vt:lpstr>
      <vt:lpstr>PowerPoint Presentation</vt:lpstr>
      <vt:lpstr>Summary</vt:lpstr>
      <vt:lpstr>References</vt:lpstr>
      <vt:lpstr>PowerPoint Presentation</vt:lpstr>
      <vt:lpstr>PowerPoint Presentation</vt:lpstr>
      <vt:lpstr>Notes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 591: Independent Study</dc:title>
  <dc:creator>Holly Clark</dc:creator>
  <cp:lastModifiedBy>Tom Bolmer</cp:lastModifiedBy>
  <cp:revision>172</cp:revision>
  <dcterms:created xsi:type="dcterms:W3CDTF">2014-12-07T15:59:09Z</dcterms:created>
  <dcterms:modified xsi:type="dcterms:W3CDTF">2015-10-15T14:21:50Z</dcterms:modified>
</cp:coreProperties>
</file>